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3"/>
  </p:notesMasterIdLst>
  <p:sldIdLst>
    <p:sldId id="256" r:id="rId5"/>
    <p:sldId id="441" r:id="rId6"/>
    <p:sldId id="539" r:id="rId7"/>
    <p:sldId id="527" r:id="rId8"/>
    <p:sldId id="520" r:id="rId9"/>
    <p:sldId id="400" r:id="rId10"/>
    <p:sldId id="423" r:id="rId11"/>
    <p:sldId id="528" r:id="rId12"/>
    <p:sldId id="412" r:id="rId14"/>
    <p:sldId id="413" r:id="rId15"/>
    <p:sldId id="414" r:id="rId16"/>
    <p:sldId id="489" r:id="rId17"/>
    <p:sldId id="514" r:id="rId18"/>
    <p:sldId id="529" r:id="rId19"/>
    <p:sldId id="530" r:id="rId20"/>
    <p:sldId id="521" r:id="rId21"/>
    <p:sldId id="498" r:id="rId22"/>
    <p:sldId id="499" r:id="rId23"/>
    <p:sldId id="500" r:id="rId24"/>
    <p:sldId id="501" r:id="rId25"/>
    <p:sldId id="531" r:id="rId26"/>
    <p:sldId id="532" r:id="rId27"/>
    <p:sldId id="533" r:id="rId28"/>
    <p:sldId id="506" r:id="rId29"/>
    <p:sldId id="535" r:id="rId30"/>
    <p:sldId id="509" r:id="rId31"/>
    <p:sldId id="569" r:id="rId32"/>
    <p:sldId id="536" r:id="rId33"/>
    <p:sldId id="537" r:id="rId34"/>
    <p:sldId id="525" r:id="rId35"/>
    <p:sldId id="526" r:id="rId36"/>
    <p:sldId id="538" r:id="rId37"/>
  </p:sldIdLst>
  <p:sldSz cx="9144000" cy="5143500" type="screen16x9"/>
  <p:notesSz cx="6858000" cy="9144000"/>
  <p:custDataLst>
    <p:tags r:id="rId4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3" userDrawn="1">
          <p15:clr>
            <a:srgbClr val="A4A3A4"/>
          </p15:clr>
        </p15:guide>
        <p15:guide id="2" pos="29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范 耀楠" initials="范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DF6"/>
    <a:srgbClr val="A6A6A6"/>
    <a:srgbClr val="83D515"/>
    <a:srgbClr val="A0E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2047" autoAdjust="0"/>
  </p:normalViewPr>
  <p:slideViewPr>
    <p:cSldViewPr showGuides="1">
      <p:cViewPr varScale="1">
        <p:scale>
          <a:sx n="140" d="100"/>
          <a:sy n="140" d="100"/>
        </p:scale>
        <p:origin x="-1050" y="-96"/>
      </p:cViewPr>
      <p:guideLst>
        <p:guide orient="horz" pos="1663"/>
        <p:guide pos="29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102"/>
      </p:cViewPr>
      <p:guideLst>
        <p:guide orient="horz" pos="2956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2" Type="http://schemas.openxmlformats.org/officeDocument/2006/relationships/tags" Target="tags/tag4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51DA079-5583-4494-8FAA-EC3CBBA4815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DA079-5583-4494-8FAA-EC3CBBA481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DA079-5583-4494-8FAA-EC3CBBA481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DA079-5583-4494-8FAA-EC3CBBA481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DA079-5583-4494-8FAA-EC3CBBA481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DA079-5583-4494-8FAA-EC3CBBA481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9213"/>
            <a:ext cx="331311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AF3E-AEC0-40AB-A4C1-07BB1E3AAE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2D1E-EFA2-4FBA-9F63-CAC6EBFD6A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BE9EF-FA9C-4CE6-83BD-21A89F0E43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D701D-8693-4AD9-B00C-317BBF3142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76FBD-2921-4A4C-9A79-0033E6D8AE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B7E28-AFA8-4EA1-A77F-3EA2A66B1F6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186B-66DD-431D-9056-EEA9869FEC9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4B0D-A375-4073-BE39-E5F12A1BD66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544F1-10E4-41A3-BCDC-75D7D978A0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5263"/>
            <a:ext cx="107950" cy="5762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6213" y="195263"/>
            <a:ext cx="495300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A24B6-2417-4EFF-9B31-031B6843469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7D97B-7BE6-4919-84EC-99A95D2255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491BC-F4B4-44A7-B266-0F00960FA71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1BDF3-9936-44C4-8349-C552E2A523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B21E1-2095-482C-BC11-69FF4F9AC43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30C3-5308-4759-AD49-CBE7C31171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B5C9-D47A-430D-B63D-C9B3726417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34BA6-DE64-4BA6-AE68-79E4E1E4CB3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688D-30C4-4220-8C04-D3E3622D60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3E38-B812-4575-9F9C-66AE6225501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8D181-0CF4-4229-87B8-E0D7B0B537C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F159-CB15-47C5-807B-B3065D5E8D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5263"/>
            <a:ext cx="107950" cy="5762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6213" y="195263"/>
            <a:ext cx="495300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95D31-CBF2-4CA2-8739-2005C8CA0AD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9AA7-4F71-409D-A63D-78C5513EBE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8CAA-1214-4612-B5A3-1654F705F2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7602-EC9F-4E7E-8472-E45219D8D4A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2ECAF-7DFD-4FB0-9686-E7AF985B1B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6963-8E77-40B2-872D-495BD4CA64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CCBF6-5F4F-4406-B1E1-93808735D79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8D4C-0ED0-4978-826A-495209DF21D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7B8D0-B1C7-431B-AAAD-51D0A592A4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9220D-3624-489D-B3EF-619C193A63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2E40-D6F0-4E0E-AA7F-5BC8BA0DAF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C003A-4A60-41F2-85DC-15A3D5A2825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1.jpe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A785DD8-62DB-42DD-A72E-42FEB48AA35D}" type="slidenum">
              <a:rPr lang="zh-CN" altLang="en-US"/>
            </a:fld>
            <a:endParaRPr lang="zh-CN" altLang="en-US"/>
          </a:p>
        </p:txBody>
      </p:sp>
      <p:pic>
        <p:nvPicPr>
          <p:cNvPr id="1030" name="图片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213"/>
            <a:ext cx="3168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AD5949C-479C-4EEA-86C5-CAC7D930E52F}" type="slidenum">
              <a:rPr lang="zh-CN" altLang="en-US"/>
            </a:fld>
            <a:endParaRPr lang="zh-CN" altLang="en-US"/>
          </a:p>
        </p:txBody>
      </p:sp>
      <p:pic>
        <p:nvPicPr>
          <p:cNvPr id="2053" name="图片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213"/>
            <a:ext cx="3168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038B77-7835-4994-9779-14648A584DFB}" type="slidenum">
              <a:rPr lang="zh-CN" altLang="en-US"/>
            </a:fld>
            <a:endParaRPr lang="zh-CN" altLang="en-US"/>
          </a:p>
        </p:txBody>
      </p:sp>
      <p:pic>
        <p:nvPicPr>
          <p:cNvPr id="3077" name="图片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213"/>
            <a:ext cx="3168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6.png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7.png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9.png"/><Relationship Id="rId3" Type="http://schemas.openxmlformats.org/officeDocument/2006/relationships/tags" Target="../tags/tag2.xml"/><Relationship Id="rId2" Type="http://schemas.openxmlformats.org/officeDocument/2006/relationships/image" Target="../media/image28.png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0.png"/><Relationship Id="rId2" Type="http://schemas.openxmlformats.org/officeDocument/2006/relationships/tags" Target="../tags/tag3.xml"/><Relationship Id="rId1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8.png"/><Relationship Id="rId1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8.png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1.png"/><Relationship Id="rId1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1.png"/><Relationship Id="rId1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2"/>
          <p:cNvGrpSpPr/>
          <p:nvPr/>
        </p:nvGrpSpPr>
        <p:grpSpPr bwMode="auto">
          <a:xfrm>
            <a:off x="357158" y="285733"/>
            <a:ext cx="4395787" cy="1511301"/>
            <a:chOff x="2219325" y="1816099"/>
            <a:chExt cx="4104114" cy="1511301"/>
          </a:xfrm>
        </p:grpSpPr>
        <p:grpSp>
          <p:nvGrpSpPr>
            <p:cNvPr id="7172" name="组合 9"/>
            <p:cNvGrpSpPr/>
            <p:nvPr/>
          </p:nvGrpSpPr>
          <p:grpSpPr bwMode="auto">
            <a:xfrm>
              <a:off x="2219325" y="1816099"/>
              <a:ext cx="1511808" cy="1511301"/>
              <a:chOff x="1835696" y="1419621"/>
              <a:chExt cx="1512676" cy="1512169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835696" y="1419622"/>
                <a:ext cx="1512676" cy="14454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 rot="5400000">
                <a:off x="3024682" y="1599459"/>
                <a:ext cx="503527" cy="143853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5400000">
                <a:off x="1154505" y="2103779"/>
                <a:ext cx="1512168" cy="143852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835696" y="2787245"/>
                <a:ext cx="1512676" cy="144545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3023941" y="2607359"/>
                <a:ext cx="503526" cy="14533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7173" name="TextBox 11"/>
            <p:cNvSpPr txBox="1">
              <a:spLocks noChangeArrowheads="1"/>
            </p:cNvSpPr>
            <p:nvPr/>
          </p:nvSpPr>
          <p:spPr bwMode="auto">
            <a:xfrm>
              <a:off x="3802277" y="2716213"/>
              <a:ext cx="2521162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600">
                <a:solidFill>
                  <a:srgbClr val="7F7F7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7171" name="TextBox 10"/>
          <p:cNvSpPr txBox="1">
            <a:spLocks noChangeArrowheads="1"/>
          </p:cNvSpPr>
          <p:nvPr/>
        </p:nvSpPr>
        <p:spPr bwMode="auto">
          <a:xfrm>
            <a:off x="1192846" y="1291312"/>
            <a:ext cx="7215238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福建助学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系统操作培训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辅导员使用说明</a:t>
            </a:r>
            <a:endParaRPr lang="en-US" altLang="zh-CN" sz="3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2023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9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endParaRPr lang="en-US" altLang="zh-CN" sz="2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471470"/>
            <a:ext cx="10001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íşḻîḑe"/>
          <p:cNvSpPr/>
          <p:nvPr/>
        </p:nvSpPr>
        <p:spPr>
          <a:xfrm>
            <a:off x="441754" y="1424366"/>
            <a:ext cx="3486971" cy="92194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200" dirty="0"/>
          </a:p>
        </p:txBody>
      </p:sp>
      <p:pic>
        <p:nvPicPr>
          <p:cNvPr id="92" name="图片 91"/>
          <p:cNvPicPr>
            <a:picLocks noChangeAspect="1"/>
          </p:cNvPicPr>
          <p:nvPr/>
        </p:nvPicPr>
        <p:blipFill rotWithShape="1">
          <a:blip r:embed="rId1"/>
          <a:srcRect r="38924" b="21045"/>
          <a:stretch>
            <a:fillRect/>
          </a:stretch>
        </p:blipFill>
        <p:spPr>
          <a:xfrm>
            <a:off x="680870" y="2787774"/>
            <a:ext cx="3636243" cy="1004593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圆角矩形 42"/>
          <p:cNvSpPr/>
          <p:nvPr/>
        </p:nvSpPr>
        <p:spPr>
          <a:xfrm>
            <a:off x="680870" y="264569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五</a:t>
            </a:r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步：民主评议反馈信息统计</a:t>
            </a:r>
            <a:endParaRPr lang="en-US" altLang="zh-CN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0" y="843558"/>
            <a:ext cx="3636243" cy="143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364088" y="852229"/>
            <a:ext cx="28769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功能说明：</a:t>
            </a:r>
            <a:endParaRPr lang="en-US" altLang="zh-CN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、计算平均分排名必须</a:t>
            </a:r>
            <a:r>
              <a:rPr lang="zh-CN" altLang="en-US" sz="1400" dirty="0" smtClean="0">
                <a:solidFill>
                  <a:srgbClr val="FF0000"/>
                </a:solidFill>
              </a:rPr>
              <a:t>在某一个班级所有需要申请认定的学生完成申请信息提交，且评议</a:t>
            </a:r>
            <a:r>
              <a:rPr lang="zh-CN" altLang="en-US" sz="1400" dirty="0">
                <a:solidFill>
                  <a:srgbClr val="FF0000"/>
                </a:solidFill>
              </a:rPr>
              <a:t>小组所有成员完成评议后进行。</a:t>
            </a:r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en-US" altLang="zh-CN" sz="1400" dirty="0" smtClean="0"/>
              <a:t>2</a:t>
            </a:r>
            <a:r>
              <a:rPr lang="zh-CN" altLang="en-US" sz="1400" dirty="0" smtClean="0"/>
              <a:t>、进入民主评议反馈信息统计。</a:t>
            </a:r>
            <a:endParaRPr lang="en-US" altLang="zh-CN" sz="1400" dirty="0" smtClean="0"/>
          </a:p>
          <a:p>
            <a:r>
              <a:rPr lang="en-US" altLang="zh-CN" sz="1400" dirty="0" smtClean="0"/>
              <a:t>3</a:t>
            </a:r>
            <a:r>
              <a:rPr lang="zh-CN" altLang="en-US" sz="1400" dirty="0" smtClean="0"/>
              <a:t>、通过筛选功能，查询某一个班级申请认定的学生数据。</a:t>
            </a:r>
            <a:endParaRPr lang="en-US" altLang="zh-CN" sz="1400" dirty="0" smtClean="0"/>
          </a:p>
          <a:p>
            <a:r>
              <a:rPr lang="en-US" altLang="zh-CN" sz="1400" dirty="0" smtClean="0"/>
              <a:t>4</a:t>
            </a:r>
            <a:r>
              <a:rPr lang="zh-CN" altLang="en-US" sz="1400" dirty="0" smtClean="0"/>
              <a:t>、全选该班级所有学生数据，点击计算</a:t>
            </a:r>
            <a:r>
              <a:rPr lang="zh-CN" altLang="en-US" sz="1400" dirty="0"/>
              <a:t>平均分排名。</a:t>
            </a:r>
            <a:endParaRPr lang="en-US" altLang="zh-CN" sz="1400" dirty="0" smtClean="0"/>
          </a:p>
          <a:p>
            <a:endParaRPr lang="en-US" altLang="zh-CN" sz="1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45392"/>
            <a:ext cx="44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íşḻîḑe"/>
          <p:cNvSpPr/>
          <p:nvPr/>
        </p:nvSpPr>
        <p:spPr>
          <a:xfrm>
            <a:off x="441754" y="1424366"/>
            <a:ext cx="3486971" cy="92194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200" dirty="0"/>
          </a:p>
        </p:txBody>
      </p:sp>
      <p:pic>
        <p:nvPicPr>
          <p:cNvPr id="97" name="图片 96"/>
          <p:cNvPicPr>
            <a:picLocks noChangeAspect="1"/>
          </p:cNvPicPr>
          <p:nvPr/>
        </p:nvPicPr>
        <p:blipFill rotWithShape="1">
          <a:blip r:embed="rId1"/>
          <a:srcRect t="41596" r="55719" b="37499"/>
          <a:stretch>
            <a:fillRect/>
          </a:stretch>
        </p:blipFill>
        <p:spPr>
          <a:xfrm>
            <a:off x="755576" y="2638089"/>
            <a:ext cx="3819488" cy="1013781"/>
          </a:xfrm>
          <a:prstGeom prst="rect">
            <a:avLst/>
          </a:prstGeom>
        </p:spPr>
      </p:pic>
      <p:sp>
        <p:nvSpPr>
          <p:cNvPr id="38" name="文本框 69"/>
          <p:cNvSpPr txBox="1"/>
          <p:nvPr/>
        </p:nvSpPr>
        <p:spPr>
          <a:xfrm>
            <a:off x="5004048" y="1200996"/>
            <a:ext cx="34171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功能说明：</a:t>
            </a:r>
            <a:endParaRPr lang="en-US" altLang="zh-C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400" dirty="0" smtClean="0"/>
              <a:t>1</a:t>
            </a:r>
            <a:r>
              <a:rPr lang="zh-CN" altLang="en-US" sz="1400" dirty="0" smtClean="0"/>
              <a:t>、进入资料审批，通过筛选功能，查询某一个</a:t>
            </a:r>
            <a:r>
              <a:rPr lang="zh-CN" altLang="en-US" sz="1400" dirty="0"/>
              <a:t>班级申请认定的学生数据</a:t>
            </a:r>
            <a:r>
              <a:rPr lang="zh-CN" altLang="en-US" sz="1400" dirty="0" smtClean="0"/>
              <a:t>；</a:t>
            </a:r>
            <a:endParaRPr lang="en-US" altLang="zh-CN" sz="1400" dirty="0" smtClean="0"/>
          </a:p>
          <a:p>
            <a:r>
              <a:rPr lang="en-US" altLang="zh-CN" sz="1400" dirty="0" smtClean="0"/>
              <a:t>2</a:t>
            </a:r>
            <a:r>
              <a:rPr lang="zh-CN" altLang="en-US" sz="1400" dirty="0" smtClean="0"/>
              <a:t>、全选该班级所有学生数据，点击“计算排名差异”。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endParaRPr lang="en-US" altLang="zh-CN" sz="1400" b="1" dirty="0" smtClean="0">
              <a:solidFill>
                <a:srgbClr val="FF0000"/>
              </a:solidFill>
            </a:endParaRPr>
          </a:p>
          <a:p>
            <a:r>
              <a:rPr lang="zh-CN" altLang="en-US" sz="1400" b="1" dirty="0" smtClean="0">
                <a:solidFill>
                  <a:srgbClr val="FF0000"/>
                </a:solidFill>
              </a:rPr>
              <a:t>注意：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r>
              <a:rPr lang="zh-CN" altLang="en-US" sz="1400" dirty="0" smtClean="0">
                <a:solidFill>
                  <a:srgbClr val="FF0000"/>
                </a:solidFill>
              </a:rPr>
              <a:t>、计算排名差异</a:t>
            </a:r>
            <a:r>
              <a:rPr lang="zh-CN" altLang="en-US" sz="1400" dirty="0">
                <a:solidFill>
                  <a:srgbClr val="FF0000"/>
                </a:solidFill>
              </a:rPr>
              <a:t>以“</a:t>
            </a:r>
            <a:r>
              <a:rPr lang="zh-CN" altLang="en-US" sz="1400" b="1" dirty="0">
                <a:solidFill>
                  <a:srgbClr val="FF0000"/>
                </a:solidFill>
              </a:rPr>
              <a:t>班级</a:t>
            </a:r>
            <a:r>
              <a:rPr lang="zh-CN" altLang="en-US" sz="1400" dirty="0">
                <a:solidFill>
                  <a:srgbClr val="FF0000"/>
                </a:solidFill>
              </a:rPr>
              <a:t>” 为</a:t>
            </a:r>
            <a:r>
              <a:rPr lang="zh-CN" altLang="en-US" sz="1400" dirty="0" smtClean="0">
                <a:solidFill>
                  <a:srgbClr val="FF0000"/>
                </a:solidFill>
              </a:rPr>
              <a:t>单位进行；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r>
              <a:rPr lang="en-US" altLang="zh-CN" sz="1400" dirty="0" smtClean="0">
                <a:solidFill>
                  <a:srgbClr val="FF0000"/>
                </a:solidFill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</a:rPr>
              <a:t>、排名差异出现“异常”没关系，</a:t>
            </a:r>
            <a:r>
              <a:rPr lang="zh-CN" altLang="en-US" sz="1400" dirty="0">
                <a:solidFill>
                  <a:srgbClr val="FF0000"/>
                </a:solidFill>
              </a:rPr>
              <a:t>由系院账号</a:t>
            </a:r>
            <a:r>
              <a:rPr lang="zh-CN" altLang="en-US" sz="1400" dirty="0" smtClean="0">
                <a:solidFill>
                  <a:srgbClr val="FF0000"/>
                </a:solidFill>
              </a:rPr>
              <a:t>解决！千万不要为了避免异常，而采取非民主手段！！！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680870" y="264569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六</a:t>
            </a:r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步：辅导员计算排名差异</a:t>
            </a:r>
            <a:endParaRPr lang="en-US" altLang="zh-CN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6931" b="27845"/>
          <a:stretch>
            <a:fillRect/>
          </a:stretch>
        </p:blipFill>
        <p:spPr bwMode="auto">
          <a:xfrm>
            <a:off x="748408" y="938105"/>
            <a:ext cx="3826655" cy="112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28" y="2101376"/>
            <a:ext cx="360835" cy="47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íşḻîḑe"/>
          <p:cNvSpPr/>
          <p:nvPr/>
        </p:nvSpPr>
        <p:spPr>
          <a:xfrm>
            <a:off x="441754" y="1424366"/>
            <a:ext cx="3486971" cy="92194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200" dirty="0"/>
          </a:p>
        </p:txBody>
      </p:sp>
      <p:sp>
        <p:nvSpPr>
          <p:cNvPr id="30" name="矩形 29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680870" y="264569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七</a:t>
            </a:r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步：辅导员通过学生申请信息，下载申请表</a:t>
            </a:r>
            <a:endParaRPr lang="en-US" altLang="zh-CN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15616" y="823156"/>
            <a:ext cx="6335395" cy="182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文本框 69"/>
          <p:cNvSpPr txBox="1"/>
          <p:nvPr/>
        </p:nvSpPr>
        <p:spPr>
          <a:xfrm>
            <a:off x="1115616" y="2787774"/>
            <a:ext cx="633600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功能说明：</a:t>
            </a:r>
            <a:endParaRPr lang="en-US" altLang="zh-C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400" dirty="0" smtClean="0"/>
              <a:t>1</a:t>
            </a:r>
            <a:r>
              <a:rPr lang="zh-CN" altLang="en-US" sz="1400" dirty="0" smtClean="0"/>
              <a:t>、计算排名差异后，全选或逐个选中学生信息，点击“通过”；</a:t>
            </a:r>
            <a:endParaRPr lang="en-US" altLang="zh-CN" sz="1400" dirty="0" smtClean="0"/>
          </a:p>
          <a:p>
            <a:r>
              <a:rPr lang="en-US" altLang="zh-CN" sz="1400" dirty="0" smtClean="0"/>
              <a:t>2</a:t>
            </a:r>
            <a:r>
              <a:rPr lang="zh-CN" altLang="en-US" sz="1400" dirty="0" smtClean="0"/>
              <a:t>、等</a:t>
            </a:r>
            <a:r>
              <a:rPr lang="zh-CN" altLang="en-US" sz="1400" dirty="0" smtClean="0"/>
              <a:t>学校完成审核，确定认定等级后，辅导员再下载家庭经济困难学生认定申请表，由学生填写承诺信息，并签字。落款时间为</a:t>
            </a:r>
            <a:r>
              <a:rPr lang="en-US" altLang="zh-CN" sz="1400" dirty="0" smtClean="0"/>
              <a:t>10</a:t>
            </a:r>
            <a:r>
              <a:rPr lang="zh-CN" altLang="en-US" sz="1400" dirty="0" smtClean="0"/>
              <a:t>月</a:t>
            </a:r>
            <a:r>
              <a:rPr lang="en-US" altLang="zh-CN" sz="1400" dirty="0" smtClean="0"/>
              <a:t>6</a:t>
            </a:r>
            <a:r>
              <a:rPr lang="zh-CN" altLang="en-US" sz="1400" dirty="0" smtClean="0"/>
              <a:t>日前。</a:t>
            </a:r>
            <a:endParaRPr lang="en-US" altLang="zh-CN" sz="1400" dirty="0" smtClean="0"/>
          </a:p>
          <a:p>
            <a:endParaRPr lang="en-US" altLang="zh-CN" sz="1400" b="1" dirty="0">
              <a:solidFill>
                <a:srgbClr val="FF0000"/>
              </a:solidFill>
            </a:endParaRPr>
          </a:p>
          <a:p>
            <a:r>
              <a:rPr lang="zh-CN" altLang="en-US" sz="1400" b="1" dirty="0" smtClean="0">
                <a:solidFill>
                  <a:srgbClr val="FF0000"/>
                </a:solidFill>
              </a:rPr>
              <a:t>注意：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r>
              <a:rPr lang="zh-CN" altLang="en-US" sz="1400" dirty="0" smtClean="0">
                <a:solidFill>
                  <a:srgbClr val="FF0000"/>
                </a:solidFill>
              </a:rPr>
              <a:t>、认定申请表原则上单张单面打印，超过两张的，则调整在两页</a:t>
            </a:r>
            <a:r>
              <a:rPr lang="zh-CN" altLang="en-US" sz="1400" dirty="0" smtClean="0">
                <a:solidFill>
                  <a:srgbClr val="FF0000"/>
                </a:solidFill>
              </a:rPr>
              <a:t>内、单张双面打印。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r>
              <a:rPr lang="en-US" altLang="zh-CN" sz="1400" dirty="0" smtClean="0">
                <a:solidFill>
                  <a:srgbClr val="FF0000"/>
                </a:solidFill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</a:rPr>
              <a:t>、至此环节，辅导员任务完成。在系院和学院审核中，如有退回信息，则重新按照流程处理。</a:t>
            </a:r>
            <a:endParaRPr lang="en-US" altLang="zh-CN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2"/>
          <p:cNvGrpSpPr/>
          <p:nvPr/>
        </p:nvGrpSpPr>
        <p:grpSpPr bwMode="auto">
          <a:xfrm>
            <a:off x="357158" y="285733"/>
            <a:ext cx="4395787" cy="1511301"/>
            <a:chOff x="2219325" y="1816099"/>
            <a:chExt cx="4104114" cy="1511301"/>
          </a:xfrm>
        </p:grpSpPr>
        <p:grpSp>
          <p:nvGrpSpPr>
            <p:cNvPr id="7172" name="组合 9"/>
            <p:cNvGrpSpPr/>
            <p:nvPr/>
          </p:nvGrpSpPr>
          <p:grpSpPr bwMode="auto">
            <a:xfrm>
              <a:off x="2219325" y="1816099"/>
              <a:ext cx="1511808" cy="1511301"/>
              <a:chOff x="1835696" y="1419621"/>
              <a:chExt cx="1512676" cy="1512169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835696" y="1419622"/>
                <a:ext cx="1512676" cy="14454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 rot="5400000">
                <a:off x="3024682" y="1599459"/>
                <a:ext cx="503527" cy="143853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5400000">
                <a:off x="1154505" y="2103779"/>
                <a:ext cx="1512168" cy="143852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835696" y="2787245"/>
                <a:ext cx="1512676" cy="144545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3023941" y="2607359"/>
                <a:ext cx="503526" cy="14533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7173" name="TextBox 11"/>
            <p:cNvSpPr txBox="1">
              <a:spLocks noChangeArrowheads="1"/>
            </p:cNvSpPr>
            <p:nvPr/>
          </p:nvSpPr>
          <p:spPr bwMode="auto">
            <a:xfrm>
              <a:off x="3802277" y="2716213"/>
              <a:ext cx="2521162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600">
                <a:solidFill>
                  <a:srgbClr val="7F7F7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7171" name="TextBox 10"/>
          <p:cNvSpPr txBox="1">
            <a:spLocks noChangeArrowheads="1"/>
          </p:cNvSpPr>
          <p:nvPr/>
        </p:nvSpPr>
        <p:spPr bwMode="auto">
          <a:xfrm>
            <a:off x="1357290" y="1334996"/>
            <a:ext cx="72152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二、学生材料审核标准说明</a:t>
            </a:r>
            <a:endParaRPr lang="en-US" altLang="zh-CN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471470"/>
            <a:ext cx="10001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0710" y="339725"/>
            <a:ext cx="7942580" cy="44704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Picture 2" descr="C:\Users\windows7\Desktop\QQ截图2021093014040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7"/>
            <a:ext cx="9107960" cy="502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755576" y="1707654"/>
            <a:ext cx="7632848" cy="1229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家庭成员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”信息审核：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）下载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认定申请表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，对照家庭成员信息进行审核，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按照“家庭人口计算标准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”审核。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）家庭人均年收入由系统自动计算，可无需审核。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）其他信息不做重点审核，仅作为信息采集和后续有关材料审核的参考。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9420" y="2905656"/>
            <a:ext cx="7380972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家庭人口计算</a:t>
            </a:r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标准：学生本人不计算在内，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以户口簿和实际情况综合考虑为准，系统设置不超过</a:t>
            </a:r>
            <a:r>
              <a:rPr lang="en-US" altLang="zh-CN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人。可计算</a:t>
            </a:r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在内的对象有：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父母、未婚兄弟姐妹等直系亲属。</a:t>
            </a:r>
            <a:r>
              <a:rPr lang="zh-CN" altLang="en-US" sz="1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不计算</a:t>
            </a:r>
            <a:r>
              <a:rPr lang="zh-CN" altLang="en-US" sz="12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在内的对象有：</a:t>
            </a:r>
            <a:r>
              <a:rPr lang="zh-CN" altLang="en-US" sz="1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学生本人、爷爷奶奶、已婚兄弟姐妹、外公外婆等其他主要社会关系不计入家庭人口</a:t>
            </a:r>
            <a:r>
              <a:rPr lang="zh-CN" altLang="en-US" sz="12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数。</a:t>
            </a:r>
            <a:r>
              <a:rPr lang="zh-CN" altLang="en-US" sz="1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家庭人口数与家庭成员信息在逻辑上要一致</a:t>
            </a:r>
            <a:r>
              <a:rPr lang="zh-CN" altLang="en-US" sz="12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200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zh-CN" sz="1100" dirty="0">
                <a:latin typeface="宋体" panose="02010600030101010101" pitchFamily="2" charset="-122"/>
              </a:rPr>
              <a:t>例子</a:t>
            </a:r>
            <a:r>
              <a:rPr lang="zh-CN" altLang="zh-CN" sz="1100" dirty="0" smtClean="0">
                <a:latin typeface="宋体" panose="02010600030101010101" pitchFamily="2" charset="-122"/>
              </a:rPr>
              <a:t>：①</a:t>
            </a:r>
            <a:r>
              <a:rPr lang="zh-CN" altLang="zh-CN" sz="1100" dirty="0">
                <a:latin typeface="宋体" panose="02010600030101010101" pitchFamily="2" charset="-122"/>
              </a:rPr>
              <a:t>户口簿只有母亲和学生本人，父亲和弟弟在其他户口簿，但实际是一个家庭人员，那么要将父亲和弟弟计算为家庭成员</a:t>
            </a:r>
            <a:r>
              <a:rPr lang="zh-CN" altLang="zh-CN" sz="1100" dirty="0" smtClean="0">
                <a:latin typeface="宋体" panose="02010600030101010101" pitchFamily="2" charset="-122"/>
              </a:rPr>
              <a:t>。②</a:t>
            </a:r>
            <a:r>
              <a:rPr lang="zh-CN" altLang="zh-CN" sz="1100" dirty="0">
                <a:latin typeface="宋体" panose="02010600030101010101" pitchFamily="2" charset="-122"/>
              </a:rPr>
              <a:t>叔叔或其他非直系亲属在学生的户口簿内，但其独立生活，那么不可以算为家庭成员</a:t>
            </a:r>
            <a:r>
              <a:rPr lang="zh-CN" altLang="zh-CN" sz="1100" dirty="0" smtClean="0">
                <a:latin typeface="宋体" panose="02010600030101010101" pitchFamily="2" charset="-122"/>
              </a:rPr>
              <a:t>。③</a:t>
            </a:r>
            <a:r>
              <a:rPr lang="zh-CN" altLang="zh-CN" sz="1100" dirty="0">
                <a:latin typeface="宋体" panose="02010600030101010101" pitchFamily="2" charset="-122"/>
              </a:rPr>
              <a:t>户口簿包括父、母及学生</a:t>
            </a:r>
            <a:r>
              <a:rPr lang="en-US" altLang="zh-CN" sz="1100" dirty="0">
                <a:latin typeface="宋体" panose="02010600030101010101" pitchFamily="2" charset="-122"/>
              </a:rPr>
              <a:t>3</a:t>
            </a:r>
            <a:r>
              <a:rPr lang="zh-CN" altLang="zh-CN" sz="1100" dirty="0">
                <a:latin typeface="宋体" panose="02010600030101010101" pitchFamily="2" charset="-122"/>
              </a:rPr>
              <a:t>人，但父母离异或者</a:t>
            </a:r>
            <a:r>
              <a:rPr lang="zh-CN" altLang="en-US" sz="1100" dirty="0">
                <a:latin typeface="宋体" panose="02010600030101010101" pitchFamily="2" charset="-122"/>
              </a:rPr>
              <a:t>父亲</a:t>
            </a:r>
            <a:r>
              <a:rPr lang="zh-CN" altLang="zh-CN" sz="1100" dirty="0">
                <a:latin typeface="宋体" panose="02010600030101010101" pitchFamily="2" charset="-122"/>
              </a:rPr>
              <a:t>失联，学生与母亲居住，那么只能将学生和母亲两人计为家庭成员</a:t>
            </a:r>
            <a:r>
              <a:rPr lang="zh-CN" altLang="zh-CN" sz="1100" dirty="0" smtClean="0">
                <a:latin typeface="宋体" panose="02010600030101010101" pitchFamily="2" charset="-122"/>
              </a:rPr>
              <a:t>。</a:t>
            </a:r>
            <a:r>
              <a:rPr lang="en-US" altLang="zh-CN" sz="1100" dirty="0" smtClean="0">
                <a:latin typeface="宋体" panose="02010600030101010101" pitchFamily="2" charset="-122"/>
              </a:rPr>
              <a:t>④</a:t>
            </a:r>
            <a:r>
              <a:rPr lang="zh-CN" altLang="en-US" sz="1100" dirty="0">
                <a:latin typeface="宋体" panose="02010600030101010101" pitchFamily="2" charset="-122"/>
              </a:rPr>
              <a:t>父母离异，母亲、学生和外公外婆同住，也在同一户口本上，外公外婆不计入学生家庭人口数</a:t>
            </a:r>
            <a:r>
              <a:rPr lang="zh-CN" altLang="en-US" sz="1100" dirty="0" smtClean="0">
                <a:latin typeface="宋体" panose="02010600030101010101" pitchFamily="2" charset="-122"/>
              </a:rPr>
              <a:t>。</a:t>
            </a:r>
            <a:r>
              <a:rPr lang="zh-CN" altLang="zh-CN" sz="1100" dirty="0" smtClean="0">
                <a:latin typeface="宋体" panose="02010600030101010101" pitchFamily="2" charset="-122"/>
              </a:rPr>
              <a:t>⑤</a:t>
            </a:r>
            <a:r>
              <a:rPr lang="zh-CN" altLang="en-US" sz="1100" dirty="0">
                <a:latin typeface="宋体" panose="02010600030101010101" pitchFamily="2" charset="-122"/>
              </a:rPr>
              <a:t>孤儿由他人收养，可将监护人计入家庭人口数。如仅自己一人，家庭人口填</a:t>
            </a:r>
            <a:r>
              <a:rPr lang="en-US" altLang="zh-CN" sz="1100" dirty="0">
                <a:latin typeface="宋体" panose="02010600030101010101" pitchFamily="2" charset="-122"/>
              </a:rPr>
              <a:t>1</a:t>
            </a:r>
            <a:r>
              <a:rPr lang="zh-CN" altLang="en-US" sz="1100" dirty="0" smtClean="0">
                <a:latin typeface="宋体" panose="02010600030101010101" pitchFamily="2" charset="-122"/>
              </a:rPr>
              <a:t>人</a:t>
            </a:r>
            <a:r>
              <a:rPr lang="zh-CN" altLang="en-US" sz="1100" dirty="0">
                <a:latin typeface="宋体" panose="02010600030101010101" pitchFamily="2" charset="-122"/>
              </a:rPr>
              <a:t>，</a:t>
            </a:r>
            <a:r>
              <a:rPr lang="zh-CN" altLang="en-US" sz="1100" dirty="0" smtClean="0">
                <a:latin typeface="宋体" panose="02010600030101010101" pitchFamily="2" charset="-122"/>
              </a:rPr>
              <a:t>家庭成员</a:t>
            </a:r>
            <a:r>
              <a:rPr lang="zh-CN" altLang="zh-CN" sz="1100" dirty="0" smtClean="0">
                <a:latin typeface="宋体" panose="02010600030101010101" pitchFamily="2" charset="-122"/>
              </a:rPr>
              <a:t>填写</a:t>
            </a:r>
            <a:r>
              <a:rPr lang="zh-CN" altLang="zh-CN" sz="1100" dirty="0">
                <a:latin typeface="宋体" panose="02010600030101010101" pitchFamily="2" charset="-122"/>
              </a:rPr>
              <a:t>自己个人信息，关系选择“本人”即可</a:t>
            </a:r>
            <a:r>
              <a:rPr lang="zh-CN" altLang="zh-CN" sz="1100" dirty="0" smtClean="0">
                <a:latin typeface="宋体" panose="02010600030101010101" pitchFamily="2" charset="-122"/>
              </a:rPr>
              <a:t>。</a:t>
            </a:r>
            <a:endParaRPr lang="en-US" altLang="zh-CN" sz="1100" dirty="0">
              <a:latin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89" y="195486"/>
            <a:ext cx="5614962" cy="155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14719" y="1563638"/>
            <a:ext cx="7501185" cy="236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家庭经济困难类型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家庭经济困难类型包括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：（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）城市低保家庭；（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）农村低保家庭；（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）特困供养人员子女；（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）脱贫家庭学生（原建档立卡家庭学生）；（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）脱贫不稳定家庭学生；（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6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）边缘易致贫家庭学生；（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）残疾学生（学生本人）；（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8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）烈士子女；（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）优抚家庭子女；（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）孤儿；（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11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）见义勇为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牺牲人员子女；（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12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因公牺牲人员子女；（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13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残疾家庭子女（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14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- 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13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类型均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需认真审核材料照片，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选择“其他”则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无需材料照片。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9" y="195486"/>
            <a:ext cx="7385673" cy="8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1203598"/>
            <a:ext cx="7992888" cy="3815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2.1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城市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低保家庭、农村低保家庭、含特困供养人员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子女</a:t>
            </a:r>
            <a:endParaRPr lang="en-US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）在上级下达的名单中的学生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学生上传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学校提供的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兜底对象名单照片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即可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。落款必须是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往年的材料作废。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）不在学院下发的名单中的学生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必须同时提供以下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份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材料①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年度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最新的低保证（全部页面）；如果低保证未年检（日期非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），还需附上银行发放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年度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低保补贴的存折或流水单，存折或流水单上应体现账户持有人信息。②学生手写书面情况说明，如：本人家庭于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认定为低保家庭，特此说明。以上信息承诺属实，如有虚假愿承担相应的法律责任。签名：某某某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**月**日。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省内学生如果父母享受低保，但是不在上级下达的名单当中，可以提供父母身份证号码，由学院通过“福建省比对系统”查询信息，出具材料作为证明。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）无法提供以上材料的低保家庭学生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应选择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“其他”家庭经济困难类型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，通过后续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量化测评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项目开展认定。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）只有过期低保证；（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）村（居）委会出具的证明；（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）仅有银行流水单无其它任何证明的；（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）未体现“低保”字眼的银行流水单。（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）低保证为学生爷爷奶奶，且学生信息未在低保证上。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9" y="195486"/>
            <a:ext cx="7385673" cy="8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1491630"/>
            <a:ext cx="8064896" cy="3169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2.2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脱贫家庭学生（原建档立卡家庭学生）、脱贫不稳定家庭学生、边缘易致贫家庭学生</a:t>
            </a:r>
            <a:endParaRPr lang="zh-CN" altLang="en-US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）在上级下达的名单中的学生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学生上传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学校提供的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兜底对象名单照片即可。落款必须是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，往年的材料作废。</a:t>
            </a:r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）不在上级下达的名单中的学生：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必须同时提供以下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份材料并拍照上传系统。①持有原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扶贫手册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或者地方乡村振兴部门提供的材料。材料上应有学生或家长信息。②学生手写书面情况说明，如：本人家庭于****年认定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为建档立卡家庭或脱贫家庭，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特此说明。该信息承诺属实，如有虚假愿承担相应的法律责任。签名：某某某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**月**日。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）无法提供以上材料的建档立卡家庭学生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应选择“其他”家庭经济困难类型，通过后续量化测评项目开展认定。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）村（居）委会或民政部门出具的证明；（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）未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加盖乡村振兴部门公章的材料；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）相关材料无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学生或家长信息。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9" y="195486"/>
            <a:ext cx="7385673" cy="8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429033" y="1142990"/>
            <a:ext cx="8243257" cy="3360184"/>
            <a:chOff x="395918" y="1887779"/>
            <a:chExt cx="8243257" cy="2892027"/>
          </a:xfrm>
        </p:grpSpPr>
        <p:sp>
          <p:nvSpPr>
            <p:cNvPr id="7" name="îSḻíḑê"/>
            <p:cNvSpPr/>
            <p:nvPr/>
          </p:nvSpPr>
          <p:spPr>
            <a:xfrm flipH="1">
              <a:off x="797968" y="4431404"/>
              <a:ext cx="7272338" cy="180031"/>
            </a:xfrm>
            <a:prstGeom prst="lef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sz="1200"/>
            </a:p>
          </p:txBody>
        </p:sp>
        <p:sp>
          <p:nvSpPr>
            <p:cNvPr id="8" name="îs1îḓè"/>
            <p:cNvSpPr/>
            <p:nvPr/>
          </p:nvSpPr>
          <p:spPr>
            <a:xfrm rot="16200000" flipH="1">
              <a:off x="54737" y="3604875"/>
              <a:ext cx="1330052" cy="647690"/>
            </a:xfrm>
            <a:prstGeom prst="uturnArrow">
              <a:avLst>
                <a:gd name="adj1" fmla="val 14011"/>
                <a:gd name="adj2" fmla="val 13630"/>
                <a:gd name="adj3" fmla="val 14124"/>
                <a:gd name="adj4" fmla="val 57053"/>
                <a:gd name="adj5" fmla="val 7703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sz="1200"/>
            </a:p>
          </p:txBody>
        </p:sp>
        <p:grpSp>
          <p:nvGrpSpPr>
            <p:cNvPr id="6" name="íşlïḋê"/>
            <p:cNvGrpSpPr/>
            <p:nvPr/>
          </p:nvGrpSpPr>
          <p:grpSpPr>
            <a:xfrm>
              <a:off x="642472" y="2062024"/>
              <a:ext cx="7996703" cy="1333776"/>
              <a:chOff x="632322" y="2625638"/>
              <a:chExt cx="10662271" cy="1778368"/>
            </a:xfrm>
          </p:grpSpPr>
          <p:sp>
            <p:nvSpPr>
              <p:cNvPr id="19" name="ïsḻïdé"/>
              <p:cNvSpPr/>
              <p:nvPr/>
            </p:nvSpPr>
            <p:spPr>
              <a:xfrm>
                <a:off x="632322" y="4161273"/>
                <a:ext cx="10187772" cy="240041"/>
              </a:xfrm>
              <a:prstGeom prst="lef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1200"/>
              </a:p>
            </p:txBody>
          </p:sp>
          <p:sp>
            <p:nvSpPr>
              <p:cNvPr id="20" name="îs1îḓè"/>
              <p:cNvSpPr/>
              <p:nvPr/>
            </p:nvSpPr>
            <p:spPr>
              <a:xfrm rot="5400000">
                <a:off x="9927480" y="3036892"/>
                <a:ext cx="1725122" cy="1009105"/>
              </a:xfrm>
              <a:prstGeom prst="uturnArrow">
                <a:avLst>
                  <a:gd name="adj1" fmla="val 14011"/>
                  <a:gd name="adj2" fmla="val 13630"/>
                  <a:gd name="adj3" fmla="val 14124"/>
                  <a:gd name="adj4" fmla="val 43750"/>
                  <a:gd name="adj5" fmla="val 6890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sz="1200"/>
              </a:p>
            </p:txBody>
          </p:sp>
          <p:sp>
            <p:nvSpPr>
              <p:cNvPr id="21" name="îSḻíḑê"/>
              <p:cNvSpPr/>
              <p:nvPr/>
            </p:nvSpPr>
            <p:spPr>
              <a:xfrm flipH="1">
                <a:off x="1277269" y="2625638"/>
                <a:ext cx="9696451" cy="240041"/>
              </a:xfrm>
              <a:prstGeom prst="lef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1200"/>
              </a:p>
            </p:txBody>
          </p:sp>
        </p:grpSp>
        <p:sp>
          <p:nvSpPr>
            <p:cNvPr id="10" name="îsļîḍe"/>
            <p:cNvSpPr/>
            <p:nvPr/>
          </p:nvSpPr>
          <p:spPr>
            <a:xfrm>
              <a:off x="826743" y="1887779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zh-CN" altLang="en-US" sz="1200" b="1" dirty="0">
                  <a:solidFill>
                    <a:srgbClr val="FF0000"/>
                  </a:solidFill>
                </a:rPr>
                <a:t>学生</a:t>
              </a:r>
              <a:r>
                <a:rPr lang="zh-CN" altLang="en-US" sz="1200" dirty="0"/>
                <a:t>在“福建助学”</a:t>
              </a:r>
              <a:endParaRPr lang="en-US" altLang="zh-CN" sz="1200" dirty="0"/>
            </a:p>
            <a:p>
              <a:r>
                <a:rPr lang="en-US" altLang="zh-CN" sz="1200" dirty="0"/>
                <a:t>App</a:t>
              </a:r>
              <a:r>
                <a:rPr lang="zh-CN" altLang="en-US" sz="1200" dirty="0"/>
                <a:t>提交家庭</a:t>
              </a:r>
              <a:r>
                <a:rPr lang="zh-CN" altLang="en-US" sz="1200" dirty="0" smtClean="0"/>
                <a:t>经济情况信息采集申请。</a:t>
              </a:r>
              <a:endParaRPr lang="zh-CN" altLang="en-US" sz="1200" dirty="0"/>
            </a:p>
          </p:txBody>
        </p:sp>
        <p:sp>
          <p:nvSpPr>
            <p:cNvPr id="11" name="íṧ1iḋe"/>
            <p:cNvSpPr/>
            <p:nvPr/>
          </p:nvSpPr>
          <p:spPr>
            <a:xfrm>
              <a:off x="3329857" y="1887779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rgbClr val="FF0000"/>
                  </a:solidFill>
                </a:rPr>
                <a:t>辅导员</a:t>
              </a:r>
              <a:r>
                <a:rPr lang="zh-CN" altLang="en-US" sz="1200" dirty="0" smtClean="0"/>
                <a:t>审核学生申请信息，并组织民主评议。</a:t>
              </a:r>
              <a:endParaRPr lang="zh-CN" altLang="en-US" sz="1200" dirty="0"/>
            </a:p>
          </p:txBody>
        </p:sp>
        <p:sp>
          <p:nvSpPr>
            <p:cNvPr id="12" name="íṡḷiḍe"/>
            <p:cNvSpPr/>
            <p:nvPr/>
          </p:nvSpPr>
          <p:spPr>
            <a:xfrm>
              <a:off x="5832971" y="1887779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zh-CN" altLang="en-US" sz="1200" b="1" dirty="0" smtClean="0">
                  <a:solidFill>
                    <a:srgbClr val="FF0000"/>
                  </a:solidFill>
                </a:rPr>
                <a:t>评议小组</a:t>
              </a:r>
              <a:r>
                <a:rPr lang="zh-CN" altLang="en-US" sz="1200" dirty="0" smtClean="0"/>
                <a:t>通过“福建助学”</a:t>
              </a:r>
              <a:r>
                <a:rPr lang="en-US" altLang="zh-CN" sz="1200" dirty="0" smtClean="0"/>
                <a:t>App</a:t>
              </a:r>
              <a:r>
                <a:rPr lang="zh-CN" altLang="en-US" sz="1200" dirty="0" smtClean="0"/>
                <a:t>对</a:t>
              </a:r>
              <a:r>
                <a:rPr lang="zh-CN" altLang="en-US" sz="1200" dirty="0"/>
                <a:t>提交申请的同学进行民主</a:t>
              </a:r>
              <a:r>
                <a:rPr lang="zh-CN" altLang="en-US" sz="1200" dirty="0" smtClean="0"/>
                <a:t>评议。</a:t>
              </a:r>
              <a:endParaRPr lang="en-US" altLang="zh-CN" sz="1200" dirty="0"/>
            </a:p>
          </p:txBody>
        </p:sp>
        <p:sp>
          <p:nvSpPr>
            <p:cNvPr id="13" name="îṡḷîḋè"/>
            <p:cNvSpPr/>
            <p:nvPr/>
          </p:nvSpPr>
          <p:spPr>
            <a:xfrm flipH="1">
              <a:off x="5832971" y="3030538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zh-CN" altLang="en-US" sz="1200" b="1" dirty="0" smtClean="0">
                  <a:solidFill>
                    <a:srgbClr val="FF0000"/>
                  </a:solidFill>
                </a:rPr>
                <a:t>辅导员</a:t>
              </a:r>
              <a:r>
                <a:rPr lang="zh-CN" altLang="en-US" sz="1200" dirty="0" smtClean="0"/>
                <a:t>统计民主评议信息、</a:t>
              </a:r>
              <a:r>
                <a:rPr lang="zh-CN" altLang="en-US" sz="1200" dirty="0"/>
                <a:t>计算排名</a:t>
              </a:r>
              <a:r>
                <a:rPr lang="zh-CN" altLang="en-US" sz="1200" dirty="0" smtClean="0"/>
                <a:t>差异，并提交系</a:t>
              </a:r>
              <a:r>
                <a:rPr lang="zh-CN" altLang="en-US" sz="1200" dirty="0"/>
                <a:t>院审核</a:t>
              </a:r>
              <a:r>
                <a:rPr lang="zh-CN" altLang="en-US" sz="1200" dirty="0" smtClean="0"/>
                <a:t>。</a:t>
              </a:r>
              <a:endParaRPr lang="zh-CN" altLang="en-US" sz="1200" dirty="0"/>
            </a:p>
          </p:txBody>
        </p:sp>
        <p:sp>
          <p:nvSpPr>
            <p:cNvPr id="14" name="iṩḷîḓe"/>
            <p:cNvSpPr/>
            <p:nvPr/>
          </p:nvSpPr>
          <p:spPr>
            <a:xfrm flipH="1">
              <a:off x="3329857" y="3030538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zh-CN" altLang="en-US" sz="1200" b="1" dirty="0" smtClean="0">
                  <a:solidFill>
                    <a:srgbClr val="FF0000"/>
                  </a:solidFill>
                </a:rPr>
                <a:t>院系</a:t>
              </a:r>
              <a:r>
                <a:rPr lang="zh-CN" altLang="en-US" sz="1200" dirty="0"/>
                <a:t>审核</a:t>
              </a:r>
              <a:r>
                <a:rPr lang="zh-CN" altLang="en-US" sz="1200" dirty="0" smtClean="0"/>
                <a:t>学生申请信息并对排名</a:t>
              </a:r>
              <a:r>
                <a:rPr lang="zh-CN" altLang="en-US" sz="1200" dirty="0"/>
                <a:t>差异</a:t>
              </a:r>
              <a:r>
                <a:rPr lang="zh-CN" altLang="en-US" sz="1200" b="1" dirty="0">
                  <a:solidFill>
                    <a:srgbClr val="FF0000"/>
                  </a:solidFill>
                </a:rPr>
                <a:t>异常</a:t>
              </a:r>
              <a:r>
                <a:rPr lang="zh-CN" altLang="en-US" sz="1200" dirty="0" smtClean="0"/>
                <a:t>情况进行核实处理。</a:t>
              </a:r>
              <a:endParaRPr lang="zh-CN" altLang="en-US" sz="1200" dirty="0"/>
            </a:p>
          </p:txBody>
        </p:sp>
        <p:sp>
          <p:nvSpPr>
            <p:cNvPr id="15" name="íṥlíďe"/>
            <p:cNvSpPr/>
            <p:nvPr/>
          </p:nvSpPr>
          <p:spPr>
            <a:xfrm flipH="1">
              <a:off x="826743" y="3030538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zh-CN" altLang="en-US" sz="1200" b="1" dirty="0" smtClean="0">
                  <a:solidFill>
                    <a:srgbClr val="FF0000"/>
                  </a:solidFill>
                </a:rPr>
                <a:t>高校</a:t>
              </a:r>
              <a:r>
                <a:rPr lang="zh-CN" altLang="en-US" sz="1200" dirty="0" smtClean="0"/>
                <a:t>审核系</a:t>
              </a:r>
              <a:r>
                <a:rPr lang="zh-CN" altLang="en-US" sz="1200" dirty="0"/>
                <a:t>院提交</a:t>
              </a:r>
              <a:r>
                <a:rPr lang="zh-CN" altLang="en-US" sz="1200" dirty="0" smtClean="0"/>
                <a:t>的学生申请信息，试</a:t>
              </a:r>
              <a:r>
                <a:rPr lang="zh-CN" altLang="en-US" sz="1200" dirty="0"/>
                <a:t>算</a:t>
              </a:r>
              <a:r>
                <a:rPr lang="zh-CN" altLang="en-US" sz="1200" dirty="0" smtClean="0"/>
                <a:t>百分比并提交数据至教育厅。</a:t>
              </a:r>
              <a:endParaRPr lang="en-US" altLang="zh-CN" sz="1200" dirty="0"/>
            </a:p>
          </p:txBody>
        </p:sp>
        <p:sp>
          <p:nvSpPr>
            <p:cNvPr id="16" name="îsļîḍe"/>
            <p:cNvSpPr/>
            <p:nvPr/>
          </p:nvSpPr>
          <p:spPr>
            <a:xfrm>
              <a:off x="826743" y="4244383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/>
            <a:p>
              <a:r>
                <a:rPr lang="zh-CN" altLang="en-US" sz="1200" b="1" dirty="0">
                  <a:solidFill>
                    <a:srgbClr val="FF0000"/>
                  </a:solidFill>
                </a:rPr>
                <a:t>省</a:t>
              </a:r>
              <a:r>
                <a:rPr lang="zh-CN" altLang="en-US" sz="1200" b="1" dirty="0" smtClean="0">
                  <a:solidFill>
                    <a:srgbClr val="FF0000"/>
                  </a:solidFill>
                </a:rPr>
                <a:t>教育厅</a:t>
              </a:r>
              <a:r>
                <a:rPr lang="zh-CN" altLang="en-US" sz="1200" dirty="0" smtClean="0"/>
                <a:t>统计分析全省切线数据并下发最低指导分数线。</a:t>
              </a:r>
              <a:endParaRPr lang="en-US" altLang="zh-CN" sz="1200" dirty="0"/>
            </a:p>
          </p:txBody>
        </p:sp>
        <p:sp>
          <p:nvSpPr>
            <p:cNvPr id="17" name="íṧ1iḋe"/>
            <p:cNvSpPr/>
            <p:nvPr/>
          </p:nvSpPr>
          <p:spPr>
            <a:xfrm>
              <a:off x="3399425" y="4251286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zh-CN" altLang="en-US" sz="1200" b="1" dirty="0">
                  <a:solidFill>
                    <a:srgbClr val="FF0000"/>
                  </a:solidFill>
                </a:rPr>
                <a:t>高校</a:t>
              </a:r>
              <a:r>
                <a:rPr lang="zh-CN" altLang="en-US" sz="1200" dirty="0">
                  <a:solidFill>
                    <a:schemeClr val="bg1"/>
                  </a:solidFill>
                </a:rPr>
                <a:t>根据教育厅的指导分数线进行切线。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íṡḷiḍe"/>
            <p:cNvSpPr/>
            <p:nvPr/>
          </p:nvSpPr>
          <p:spPr>
            <a:xfrm>
              <a:off x="5972107" y="4249411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zh-CN" altLang="en-US" sz="1200" b="1" dirty="0">
                  <a:solidFill>
                    <a:srgbClr val="FF0000"/>
                  </a:solidFill>
                </a:rPr>
                <a:t>高校</a:t>
              </a:r>
              <a:r>
                <a:rPr lang="zh-CN" altLang="en-US" sz="1200" dirty="0">
                  <a:solidFill>
                    <a:schemeClr val="bg1"/>
                  </a:solidFill>
                </a:rPr>
                <a:t>对认定结果进行公示，公示结束后生成本</a:t>
              </a:r>
              <a:r>
                <a:rPr lang="zh-CN" altLang="en-US" sz="1200" dirty="0" smtClean="0">
                  <a:solidFill>
                    <a:schemeClr val="bg1"/>
                  </a:solidFill>
                </a:rPr>
                <a:t>学年困难生名单</a:t>
              </a:r>
              <a:r>
                <a:rPr lang="zh-CN" altLang="en-US" sz="1200" dirty="0">
                  <a:solidFill>
                    <a:schemeClr val="bg1"/>
                  </a:solidFill>
                </a:rPr>
                <a:t>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189"/>
            <a:ext cx="683567" cy="77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752878" y="223919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“福建助学”</a:t>
            </a:r>
            <a:r>
              <a:rPr lang="zh-CN" altLang="en-US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困难</a:t>
            </a:r>
            <a:r>
              <a:rPr lang="zh-CN" altLang="en-US" b="1" dirty="0" smtClean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生量化认定系统工作流程</a:t>
            </a:r>
            <a:endParaRPr lang="zh-CN" alt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14719" y="1563638"/>
            <a:ext cx="7992888" cy="2338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2.3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残疾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指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学生本人残疾，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非家庭成员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endParaRPr lang="en-US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）在上级下达的名单中的学生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学生上传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学校提供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的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兜底对象名单照片即可。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）不在上级下达的名单中的学生：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必须提供学生本人的残疾证（全部页面），并拍照上传系统。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）无法提供以上材料的残疾学生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应选择“其他”家庭经济困难类型，通过后续量化测评项目开展认定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其他类型证明均无效。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9" y="195486"/>
            <a:ext cx="7385673" cy="8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14719" y="1563638"/>
            <a:ext cx="7992888" cy="2338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2.4 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残疾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家庭子女（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指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家庭成员残疾，非学生本人残疾）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）应提供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家庭成员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（父母或法定监护人，非学生本人）残疾证，以及该成员与学生的关系证明（该家庭成员户口簿内页等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）无法提供以上材料的该类型学生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应选择“其他”家庭经济困难类型，通过后续量化测评项目开展认定。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其他类型证明均无效。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9" y="195486"/>
            <a:ext cx="7385673" cy="8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14719" y="1347614"/>
            <a:ext cx="7992888" cy="3068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2.5 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孤儿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）在上级下达的名单中的学生</a:t>
            </a:r>
            <a:r>
              <a:rPr lang="zh-CN" altLang="en-US" sz="16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学生上传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学校提供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的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兜底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对象名单照片即可。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05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）不在上级下达的名单中的学生：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必须同时提供以下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份材料并拍照上传系统。①孤儿证或者民政部门、福利院提供的书面证明。②学生手写书面情况说明，如：本人为孤儿，特此说明。以上信息承诺属实，如有虚假愿承担相应的法律责任。签名：某某某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**月**日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05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）无法提供以上材料的孤儿学生</a:t>
            </a:r>
            <a:r>
              <a:rPr lang="zh-CN" altLang="en-US" sz="16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应选择“其他”家庭经济困难类型，通过后续量化测评项目开展认定。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05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其他类型证明均无效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9" y="195486"/>
            <a:ext cx="7385673" cy="8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14719" y="1347614"/>
            <a:ext cx="7992888" cy="2091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2.6 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烈士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子女、优抚家庭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子女、见义勇为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牺牲人员子女、因公牺牲人员子女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）学生必须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提供以下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份材料并拍照上传系统。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①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相关证件（文件、抚恤凭证）或退役军人（公安、应急）厅提供的名单。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②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英烈等人员与学生为法定监护人、被监护人关系的证明，如户口簿等。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）无法提供以上材料的该类型学生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应选择“其他”家庭经济困难类型，通过后续量化测评项目开展认定。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9" y="195486"/>
            <a:ext cx="7385673" cy="8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6" y="195486"/>
            <a:ext cx="8064416" cy="122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697739" y="1923678"/>
            <a:ext cx="7501185" cy="1630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学生本人情况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）本项目无需审核，由学生个人负责。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特别提醒：户籍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地址：根据户口簿选择填报，一般填写生源地地址（如因入学迁户口到厦门的，也应填报原生源所在地地址）。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697739" y="1491630"/>
            <a:ext cx="7501185" cy="3384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父母收入情况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父母职业：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由学生自行填写，不做审核。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家庭成员劳动能力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根据学生选项结合其提供的材料进行审核。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有效证明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1-2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级伤残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必须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提供残疾证（能清楚显示残疾人姓名身份证号信息、残疾等级的页面即可）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zh-CN" altLang="en-US" sz="1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到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级残疾或有一定劳动能力：无需上传证明照片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r>
              <a:rPr lang="zh-CN" altLang="en-US" sz="1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身体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不健康导致劳动能力受限或完全丧失的，应提供医疗病例证明（字迹必须清楚写明病因）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r>
              <a:rPr lang="zh-CN" altLang="en-US" sz="1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离异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、失踪（联）或去世的，可提供离异证明、死亡证明或者加盖死亡注销的户口页等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r>
              <a:rPr lang="zh-CN" altLang="en-US" sz="1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如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无以上证明，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可以提供学生手写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情况说明，承诺真实性。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字迹潦草无法看清内容的病例、所提供的材料未能有效证明所选选项的、未加盖印章的材料等。</a:t>
            </a:r>
            <a:endParaRPr lang="en-US" altLang="zh-CN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除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父母外其他家庭成员劳动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能力：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其他家庭成员”是指除</a:t>
            </a:r>
            <a:r>
              <a:rPr lang="zh-CN" altLang="en-US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父母和学生本人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以外的其他家庭成员情况。非家庭成员不得填报。相关材料要求同上。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39" y="195486"/>
            <a:ext cx="739164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827092" y="1419622"/>
            <a:ext cx="756133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家庭情况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不动产</a:t>
            </a:r>
            <a:r>
              <a:rPr lang="zh-CN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包括不动产拥有情况、房屋贷款及借款情况、房租收支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。三项数据逻辑必须吻合。比如不动产拥有情况“无”，但房屋贷款及借款情况“有”，逻辑不符。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2" y="195486"/>
            <a:ext cx="595983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3940" y="2618740"/>
            <a:ext cx="6261100" cy="172085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827405" y="1419860"/>
            <a:ext cx="4912995" cy="35693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6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家庭情况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赡养</a:t>
            </a:r>
            <a:r>
              <a:rPr lang="zh-CN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r>
              <a:rPr lang="zh-CN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endParaRPr lang="en-US" altLang="zh-CN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）非义务教育阶段就学人口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结合家庭成员信息审核。就读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小学、初中属于义务教育阶段，不得统计；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其他非义务教学学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段的家庭成员就学人数（含学生本人）应计入其中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。本项数据逻辑必须与家庭成员信息一致。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）需要家庭抚养的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18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岁以下人口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结合家庭成员信息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审核，本项数据逻辑必须与家庭成员信息一致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本人如已满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18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周岁不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填写。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）家庭需要赡养的无经济来源人口：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是指父母需要赡养的无经济来源的老人（爷爷奶奶、外公外婆等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），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父母自身不得计入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其中。本项可不做审核，由学生据实填报。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5650" y="123190"/>
            <a:ext cx="5670550" cy="118745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827092" y="1342879"/>
            <a:ext cx="7849364" cy="20928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6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家庭情况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医疗情况</a:t>
            </a:r>
            <a:endParaRPr lang="zh-CN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）所指医疗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支出可填近两年（可放宽至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2020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）至今的，其他时间不得计入。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）医疗支出费用为“个人承担”部分，不含医保统筹支付等。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）有效材料为：医疗票据、住院费用清单、缴费记录凭证等。材料应体现姓名、时间、金额或疾病名称等。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）支出对象与学生的关系证明（如户口簿等，如果前面有上传过，此处可无需再传。）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）如为慢性病，长期自行购买药物且金额较高的，无住院治疗的，可附购药凭证，且至少必须提供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个月购药凭证，并上传材料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2" y="195486"/>
            <a:ext cx="595983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99592" y="3383001"/>
            <a:ext cx="76328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属于国家规定的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36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种重大疾病：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恶性肿瘤；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急性心肌梗塞；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(3)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脑中风后遗症；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(4)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重大器官移植术或造血干细胞移植术；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(5)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冠状动脉搭桥术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或称冠状动脉旁路移植术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(6)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终末期肾病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或称慢性肾功能衰竭尿毒症期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(7)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多个肢体缺失；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(8)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急性或亚急性重症肝炎；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(9)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良性脑肿瘤；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(10)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慢性肝功能衰竭失代偿期；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(11)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脑炎后遗症或脑膜炎后遗症；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(12)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深度昏迷；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(13)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双耳失聪；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(14)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双目失明；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(15)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瘫痪；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(16)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心脏瓣膜手术；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(17)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严重阿尔茨海默病；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(18)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严重脑损伤；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(19)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严重帕金森病；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(20)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严重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Ⅲ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度烧伤；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(21)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严重原发性肺动脉高压；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(22)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严重运动神经元病；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(23)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语言能力丧失；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(24)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重型再生障碍性贫血；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(25)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主动脉手术；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(26)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多发性硬化症；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(27)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经输血导致的人类免疫缺陷病毒感染；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(28)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植物人；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(29)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系统性红斑狼疮；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(30)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胰岛素依赖型糖尿病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(I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型糖尿病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(31)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原发性心肌病；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(32)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重症肌无力；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(33)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急性坏死性胰腺炎；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(34)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坏死性筋膜炎；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(35)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终末期肺病；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(36)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严重类风湿性关节炎。</a:t>
            </a:r>
            <a:endParaRPr lang="en-US" altLang="zh-CN" sz="11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827092" y="1543738"/>
            <a:ext cx="7561332" cy="275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6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家庭情况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家庭受灾或家庭变故情况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）必须为受灾程度较重或较大的变故。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）家庭受灾的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可以是家庭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相关的受灾照片、新闻媒体报道截图。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）家庭变故的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可以是由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司法机关出具的意外事故证明（如交警部门的车祸证明）、突发重大疾病证明等。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）变故人员与学生的关系证明（如户口簿等，如果前面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有提供过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，此处可无需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再提供。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）如无其他有效证明时，可以由学生手写情况说明承诺事实，拍照上传。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1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未体现变故人员信息的证明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材料。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2" y="195486"/>
            <a:ext cx="595983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189"/>
            <a:ext cx="683567" cy="77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752878" y="223919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“福建助学”</a:t>
            </a:r>
            <a:r>
              <a:rPr lang="zh-CN" altLang="en-US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困难</a:t>
            </a:r>
            <a:r>
              <a:rPr lang="zh-CN" altLang="en-US" b="1" dirty="0" smtClean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生量化认定系统工作流程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2878" y="771550"/>
            <a:ext cx="7531200" cy="252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几个概念：</a:t>
            </a:r>
            <a:endParaRPr lang="en-US" altLang="zh-CN" b="1" dirty="0" smtClean="0"/>
          </a:p>
          <a:p>
            <a:endParaRPr lang="en-US" altLang="zh-CN" sz="1400" dirty="0" smtClean="0"/>
          </a:p>
          <a:p>
            <a:r>
              <a:rPr lang="en-US" altLang="zh-CN" sz="1400" dirty="0" smtClean="0"/>
              <a:t>1.</a:t>
            </a:r>
            <a:r>
              <a:rPr lang="zh-CN" altLang="zh-CN" sz="1400" b="1" dirty="0"/>
              <a:t>民主评议</a:t>
            </a:r>
            <a:r>
              <a:rPr lang="zh-CN" altLang="zh-CN" sz="1400" b="1" dirty="0" smtClean="0"/>
              <a:t>：</a:t>
            </a:r>
            <a:r>
              <a:rPr lang="zh-CN" altLang="en-US" sz="1400" dirty="0"/>
              <a:t>每一个申请困难生认定的同学，要接受班级评议小组的民主</a:t>
            </a:r>
            <a:r>
              <a:rPr lang="zh-CN" altLang="en-US" sz="1400" dirty="0" smtClean="0"/>
              <a:t>评议。民主</a:t>
            </a:r>
            <a:r>
              <a:rPr lang="zh-CN" altLang="en-US" sz="1400" dirty="0"/>
              <a:t>评议的内容包括在校表现、消费情况等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endParaRPr lang="en-US" altLang="zh-CN" sz="1400" dirty="0"/>
          </a:p>
          <a:p>
            <a:r>
              <a:rPr lang="en-US" altLang="zh-CN" sz="1400" dirty="0" smtClean="0"/>
              <a:t>2.</a:t>
            </a:r>
            <a:r>
              <a:rPr lang="zh-CN" altLang="en-US" sz="1400" b="1" dirty="0"/>
              <a:t>班级评议小组：</a:t>
            </a:r>
            <a:r>
              <a:rPr lang="zh-CN" altLang="en-US" sz="1400" dirty="0"/>
              <a:t>以</a:t>
            </a:r>
            <a:r>
              <a:rPr lang="zh-CN" altLang="en-US" sz="1400" b="1" dirty="0">
                <a:solidFill>
                  <a:srgbClr val="FF0000"/>
                </a:solidFill>
              </a:rPr>
              <a:t>班级</a:t>
            </a:r>
            <a:r>
              <a:rPr lang="zh-CN" altLang="en-US" sz="1400" dirty="0"/>
              <a:t>为单位成立，</a:t>
            </a:r>
            <a:r>
              <a:rPr lang="zh-CN" altLang="en-US" sz="1400" b="1" dirty="0">
                <a:solidFill>
                  <a:srgbClr val="FF0000"/>
                </a:solidFill>
              </a:rPr>
              <a:t>辅导员</a:t>
            </a:r>
            <a:r>
              <a:rPr lang="zh-CN" altLang="en-US" sz="1400" dirty="0"/>
              <a:t>为组长，小组</a:t>
            </a:r>
            <a:r>
              <a:rPr lang="zh-CN" altLang="en-US" sz="1400" dirty="0" smtClean="0"/>
              <a:t>成员为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未</a:t>
            </a:r>
            <a:r>
              <a:rPr lang="zh-CN" altLang="en-US" sz="1400" dirty="0"/>
              <a:t>申请认定困难</a:t>
            </a:r>
            <a:r>
              <a:rPr lang="zh-CN" altLang="en-US" sz="1400" dirty="0" smtClean="0"/>
              <a:t>生的同学代表，</a:t>
            </a:r>
            <a:r>
              <a:rPr lang="zh-CN" altLang="en-US" sz="1400" dirty="0"/>
              <a:t>小组成员</a:t>
            </a:r>
            <a:r>
              <a:rPr lang="zh-CN" altLang="en-US" sz="1400" b="1" dirty="0">
                <a:solidFill>
                  <a:srgbClr val="FF0000"/>
                </a:solidFill>
              </a:rPr>
              <a:t>不少于</a:t>
            </a:r>
            <a:r>
              <a:rPr lang="zh-CN" altLang="en-US" sz="1400" dirty="0"/>
              <a:t>班级人数的</a:t>
            </a:r>
            <a:r>
              <a:rPr lang="en-US" altLang="zh-CN" sz="1400" dirty="0"/>
              <a:t>10%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endParaRPr lang="en-US" altLang="zh-CN" sz="1400" dirty="0"/>
          </a:p>
          <a:p>
            <a:r>
              <a:rPr lang="en-US" altLang="zh-CN" sz="1400" dirty="0" smtClean="0"/>
              <a:t>3.</a:t>
            </a:r>
            <a:r>
              <a:rPr lang="zh-CN" altLang="zh-CN" sz="1400" b="1" dirty="0"/>
              <a:t>排名差异：</a:t>
            </a:r>
            <a:r>
              <a:rPr lang="zh-CN" altLang="zh-CN" sz="1400" dirty="0"/>
              <a:t>申请困难生认定的同学张三填报完数据，提交之后，在班级里会有一</a:t>
            </a:r>
            <a:r>
              <a:rPr lang="zh-CN" altLang="zh-CN" sz="1400" dirty="0" smtClean="0"/>
              <a:t>个</a:t>
            </a:r>
            <a:r>
              <a:rPr lang="zh-CN" altLang="en-US" sz="1400" b="1" dirty="0">
                <a:solidFill>
                  <a:srgbClr val="FF0000"/>
                </a:solidFill>
              </a:rPr>
              <a:t>量化测评分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排名</a:t>
            </a:r>
            <a:r>
              <a:rPr lang="zh-CN" altLang="en-US" sz="1400" dirty="0" smtClean="0"/>
              <a:t>（</a:t>
            </a:r>
            <a:r>
              <a:rPr lang="zh-CN" altLang="zh-CN" sz="1400" dirty="0"/>
              <a:t>比如第</a:t>
            </a:r>
            <a:r>
              <a:rPr lang="en-US" altLang="zh-CN" sz="1400" dirty="0"/>
              <a:t>1</a:t>
            </a:r>
            <a:r>
              <a:rPr lang="zh-CN" altLang="zh-CN" sz="1400" dirty="0"/>
              <a:t>名</a:t>
            </a:r>
            <a:r>
              <a:rPr lang="zh-CN" altLang="en-US" sz="1400" dirty="0" smtClean="0"/>
              <a:t>）</a:t>
            </a:r>
            <a:r>
              <a:rPr lang="zh-CN" altLang="zh-CN" sz="1400" dirty="0" smtClean="0"/>
              <a:t>；</a:t>
            </a:r>
            <a:r>
              <a:rPr lang="zh-CN" altLang="zh-CN" sz="1400" dirty="0"/>
              <a:t>班级评议小组对张三进行民主评议之后，在班级里也会有一</a:t>
            </a:r>
            <a:r>
              <a:rPr lang="zh-CN" altLang="zh-CN" sz="1400" dirty="0" smtClean="0"/>
              <a:t>个</a:t>
            </a:r>
            <a:r>
              <a:rPr lang="zh-CN" altLang="en-US" sz="1400" b="1" dirty="0">
                <a:solidFill>
                  <a:srgbClr val="FF0000"/>
                </a:solidFill>
              </a:rPr>
              <a:t>民主评议分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排名</a:t>
            </a:r>
            <a:r>
              <a:rPr lang="zh-CN" altLang="en-US" sz="1400" dirty="0" smtClean="0"/>
              <a:t>（</a:t>
            </a:r>
            <a:r>
              <a:rPr lang="zh-CN" altLang="zh-CN" sz="1400" dirty="0"/>
              <a:t>比如</a:t>
            </a:r>
            <a:r>
              <a:rPr lang="zh-CN" altLang="zh-CN" sz="1400" dirty="0" smtClean="0"/>
              <a:t>第</a:t>
            </a:r>
            <a:r>
              <a:rPr lang="en-US" altLang="zh-CN" sz="1400" dirty="0"/>
              <a:t>5</a:t>
            </a:r>
            <a:r>
              <a:rPr lang="zh-CN" altLang="zh-CN" sz="1400" dirty="0" smtClean="0"/>
              <a:t>名</a:t>
            </a:r>
            <a:r>
              <a:rPr lang="zh-CN" altLang="en-US" sz="1400" dirty="0" smtClean="0"/>
              <a:t>）</a:t>
            </a:r>
            <a:r>
              <a:rPr lang="zh-CN" altLang="zh-CN" sz="1400" dirty="0" smtClean="0"/>
              <a:t>。</a:t>
            </a:r>
            <a:r>
              <a:rPr lang="zh-CN" altLang="zh-CN" sz="1400" dirty="0"/>
              <a:t>这两个排名的差值就是排名差异。</a:t>
            </a:r>
            <a:endParaRPr lang="zh-CN" altLang="en-US" sz="1400" dirty="0"/>
          </a:p>
        </p:txBody>
      </p:sp>
      <p:sp>
        <p:nvSpPr>
          <p:cNvPr id="24" name="文本框 61"/>
          <p:cNvSpPr txBox="1"/>
          <p:nvPr/>
        </p:nvSpPr>
        <p:spPr>
          <a:xfrm>
            <a:off x="752878" y="3363838"/>
            <a:ext cx="75635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</a:rPr>
              <a:t>系统设定：量化测评分排名和民主评议分排名差异超过阈值（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25%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）时，状态显示</a:t>
            </a:r>
            <a:r>
              <a:rPr lang="zh-CN" altLang="en-US" sz="1200" b="1" dirty="0">
                <a:solidFill>
                  <a:srgbClr val="FF0000"/>
                </a:solidFill>
              </a:rPr>
              <a:t>为“异常” 。</a:t>
            </a:r>
            <a:endParaRPr lang="en-US" altLang="zh-CN" sz="1200" b="1" dirty="0" smtClean="0">
              <a:solidFill>
                <a:srgbClr val="FF0000"/>
              </a:solidFill>
            </a:endParaRPr>
          </a:p>
          <a:p>
            <a:endParaRPr lang="en-US" altLang="zh-CN" sz="900" b="1" dirty="0" smtClean="0">
              <a:solidFill>
                <a:srgbClr val="FF0000"/>
              </a:solidFill>
            </a:endParaRPr>
          </a:p>
          <a:p>
            <a:r>
              <a:rPr lang="zh-CN" altLang="en-US" sz="1200" b="1" dirty="0" smtClean="0">
                <a:solidFill>
                  <a:srgbClr val="FF0000"/>
                </a:solidFill>
              </a:rPr>
              <a:t>阈值计算方法：班级申请信息采集人数*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25%=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排名差值，如果两个排名之间</a:t>
            </a:r>
            <a:r>
              <a:rPr lang="zh-CN" altLang="en-US" sz="1200" b="1" dirty="0">
                <a:solidFill>
                  <a:srgbClr val="FF0000"/>
                </a:solidFill>
              </a:rPr>
              <a:t>超过“排名差值” ，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即为异常。</a:t>
            </a:r>
            <a:endParaRPr lang="en-US" altLang="zh-CN" sz="1200" b="1" dirty="0" smtClean="0">
              <a:solidFill>
                <a:srgbClr val="FF0000"/>
              </a:solidFill>
            </a:endParaRPr>
          </a:p>
          <a:p>
            <a:endParaRPr lang="en-US" altLang="zh-CN" sz="1100" b="1" dirty="0" smtClean="0">
              <a:solidFill>
                <a:srgbClr val="FF0000"/>
              </a:solidFill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</a:rPr>
              <a:t>如某班</a:t>
            </a:r>
            <a:r>
              <a:rPr lang="en-US" altLang="zh-CN" sz="1200" dirty="0" smtClean="0">
                <a:solidFill>
                  <a:srgbClr val="FF0000"/>
                </a:solidFill>
              </a:rPr>
              <a:t>8</a:t>
            </a:r>
            <a:r>
              <a:rPr lang="zh-CN" altLang="en-US" sz="1200" dirty="0" smtClean="0">
                <a:solidFill>
                  <a:srgbClr val="FF0000"/>
                </a:solidFill>
              </a:rPr>
              <a:t>人申请，阈值为</a:t>
            </a:r>
            <a:r>
              <a:rPr lang="en-US" altLang="zh-CN" sz="1200" dirty="0" smtClean="0">
                <a:solidFill>
                  <a:srgbClr val="FF0000"/>
                </a:solidFill>
              </a:rPr>
              <a:t>8*25%=2</a:t>
            </a:r>
            <a:r>
              <a:rPr lang="zh-CN" altLang="en-US" sz="1200" dirty="0" smtClean="0">
                <a:solidFill>
                  <a:srgbClr val="FF0000"/>
                </a:solidFill>
              </a:rPr>
              <a:t>。学生</a:t>
            </a:r>
            <a:r>
              <a:rPr lang="en-US" altLang="zh-CN" sz="1200" dirty="0" smtClean="0">
                <a:solidFill>
                  <a:srgbClr val="FF0000"/>
                </a:solidFill>
              </a:rPr>
              <a:t>A</a:t>
            </a:r>
            <a:r>
              <a:rPr lang="zh-CN" altLang="en-US" sz="1200" dirty="0" smtClean="0">
                <a:solidFill>
                  <a:srgbClr val="FF0000"/>
                </a:solidFill>
              </a:rPr>
              <a:t>量化测评排名第</a:t>
            </a:r>
            <a:r>
              <a:rPr lang="en-US" altLang="zh-CN" sz="1200" dirty="0" smtClean="0">
                <a:solidFill>
                  <a:srgbClr val="FF0000"/>
                </a:solidFill>
              </a:rPr>
              <a:t>1</a:t>
            </a:r>
            <a:r>
              <a:rPr lang="zh-CN" altLang="en-US" sz="1200" dirty="0" smtClean="0">
                <a:solidFill>
                  <a:srgbClr val="FF0000"/>
                </a:solidFill>
              </a:rPr>
              <a:t>，但民主测评排名第</a:t>
            </a:r>
            <a:r>
              <a:rPr lang="en-US" altLang="zh-CN" sz="1200" dirty="0" smtClean="0">
                <a:solidFill>
                  <a:srgbClr val="FF0000"/>
                </a:solidFill>
              </a:rPr>
              <a:t>5</a:t>
            </a:r>
            <a:r>
              <a:rPr lang="zh-CN" altLang="en-US" sz="1200" dirty="0" smtClean="0">
                <a:solidFill>
                  <a:srgbClr val="FF0000"/>
                </a:solidFill>
              </a:rPr>
              <a:t>，那么“排名差值”大于</a:t>
            </a:r>
            <a:r>
              <a:rPr lang="en-US" altLang="zh-CN" sz="1200" dirty="0" smtClean="0">
                <a:solidFill>
                  <a:srgbClr val="FF0000"/>
                </a:solidFill>
              </a:rPr>
              <a:t>2</a:t>
            </a:r>
            <a:r>
              <a:rPr lang="zh-CN" altLang="en-US" sz="1200" dirty="0" smtClean="0">
                <a:solidFill>
                  <a:srgbClr val="FF0000"/>
                </a:solidFill>
              </a:rPr>
              <a:t>，就会产生异常。</a:t>
            </a:r>
            <a:endParaRPr lang="en-US" altLang="zh-CN" sz="1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35873" y="1059582"/>
            <a:ext cx="7848872" cy="36009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获助贷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勤工助学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）获得过的资助项目包括：生源地助学贷款、国家助学金、国家励志奖学金、学费减免、院内勤工助学、高中或专科阶段国家助学金等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）提交的材料：所上传材料无需每一项都提交，只要能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证明所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选择的选项即可。优先考虑学生自身能够提供的证明材料。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曾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获得过一项资助：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有上述第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）条所列的其中任何一项就可以认定为受过资助。比如，当学年办理过生源地助学贷款，即可认定“曾获得过一项资助”。无需每一个资助项目的证明材料都提交。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  连续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三年受过资助：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连续三年有受过上述第（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条所列的某一项或某几项资助项目的就可认定为受过资助。比如连续三年办理过生源地助学贷款，即可认定“连续三年受过资助”。如第一年办理过助学贷款、第二年获得国家助学金、第三年获得国家励志奖学金也可以认定为“连续三年受过资助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”，但必须提供相应的证明材料。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  连续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五年受过资助：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连续五年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有受过上述第（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）条所列的某一项或某几项资助项目的就可认定为受过资助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12160" y="123478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28" y="228625"/>
            <a:ext cx="7532248" cy="68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83568" y="987569"/>
            <a:ext cx="7992888" cy="3138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获助贷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勤工助学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有效证明</a:t>
            </a:r>
            <a:r>
              <a:rPr lang="en-US" altLang="zh-CN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endParaRPr lang="en-US" altLang="zh-CN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生源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地助学贷款：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系统截图（必须体现姓名、时间）、贷款受理证明、贷款合同、放款凭证。以上材料必须体现姓名、时间，有一份就可以。</a:t>
            </a:r>
            <a:endParaRPr lang="zh-CN" altLang="en-US" sz="12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国家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励志奖学金：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提供证书照片。</a:t>
            </a:r>
            <a:endParaRPr lang="zh-CN" altLang="en-US" sz="12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国家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助学金</a:t>
            </a:r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有以下其中一项就可以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：①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银行流水单（必须体现姓名、时间）；②学生个人手写承诺说明书（时间、受助项目、手写签名等，仅限在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我校获得的，其他学段获得国家助学金的，由辅导员根据实际情况审核认定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）。</a:t>
            </a:r>
            <a:endParaRPr lang="zh-CN" altLang="en-US" sz="12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困难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生认定</a:t>
            </a:r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个人手写承诺说明书（时间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、认定情况、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手写签名等，仅限在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我校获得的，其他学段获得国家助学金的，由辅导员根据实际情况审核认定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2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院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内勤工助学</a:t>
            </a:r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有以下其中一项就可以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：①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院内勤工助学学生工资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申报；②学生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个人手写承诺说明书（时间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、勤工情况、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手写签名等，仅限在我校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进行的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，其他学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段的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，由辅导员根据实际情况审核认定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2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200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en-US" altLang="zh-CN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是否退役士兵：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退役证照片。</a:t>
            </a:r>
            <a:endParaRPr lang="en-US" altLang="zh-CN" sz="12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银行转账手机短信、受助银行卡照片、提供的证明材料的时间与对应选项不符的、未体现受助学生信息的材料，以及水滴筹、轻松筹、专业奖学金等不能算为受过资助。</a:t>
            </a:r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23478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28" y="228625"/>
            <a:ext cx="7532248" cy="68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2"/>
          <p:cNvGrpSpPr/>
          <p:nvPr/>
        </p:nvGrpSpPr>
        <p:grpSpPr bwMode="auto">
          <a:xfrm>
            <a:off x="357158" y="285733"/>
            <a:ext cx="4395787" cy="1511301"/>
            <a:chOff x="2219325" y="1816099"/>
            <a:chExt cx="4104114" cy="1511301"/>
          </a:xfrm>
        </p:grpSpPr>
        <p:grpSp>
          <p:nvGrpSpPr>
            <p:cNvPr id="7172" name="组合 9"/>
            <p:cNvGrpSpPr/>
            <p:nvPr/>
          </p:nvGrpSpPr>
          <p:grpSpPr bwMode="auto">
            <a:xfrm>
              <a:off x="2219325" y="1816099"/>
              <a:ext cx="1511808" cy="1511301"/>
              <a:chOff x="1835696" y="1419621"/>
              <a:chExt cx="1512676" cy="1512169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835696" y="1419622"/>
                <a:ext cx="1512676" cy="14454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 rot="5400000">
                <a:off x="3024682" y="1599459"/>
                <a:ext cx="503527" cy="143853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5400000">
                <a:off x="1154505" y="2103779"/>
                <a:ext cx="1512168" cy="143852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835696" y="2787245"/>
                <a:ext cx="1512676" cy="144545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3023941" y="2607359"/>
                <a:ext cx="503526" cy="14533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7173" name="TextBox 11"/>
            <p:cNvSpPr txBox="1">
              <a:spLocks noChangeArrowheads="1"/>
            </p:cNvSpPr>
            <p:nvPr/>
          </p:nvSpPr>
          <p:spPr bwMode="auto">
            <a:xfrm>
              <a:off x="3802277" y="2716213"/>
              <a:ext cx="2521162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600">
                <a:solidFill>
                  <a:srgbClr val="7F7F7F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471470"/>
            <a:ext cx="10001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868153" y="1718037"/>
            <a:ext cx="6414500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认真看到这里的小伙伴们，</a:t>
            </a: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辛苦了！</a:t>
            </a:r>
            <a:endParaRPr lang="zh-CN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万事不易，但想到这是将帮助送到需要的学生手中，总觉得有所值</a:t>
            </a: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❤</a:t>
            </a:r>
            <a:endParaRPr lang="zh-CN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2"/>
          <p:cNvGrpSpPr/>
          <p:nvPr/>
        </p:nvGrpSpPr>
        <p:grpSpPr bwMode="auto">
          <a:xfrm>
            <a:off x="357158" y="285733"/>
            <a:ext cx="4395787" cy="1511301"/>
            <a:chOff x="2219325" y="1816099"/>
            <a:chExt cx="4104114" cy="1511301"/>
          </a:xfrm>
        </p:grpSpPr>
        <p:grpSp>
          <p:nvGrpSpPr>
            <p:cNvPr id="7172" name="组合 9"/>
            <p:cNvGrpSpPr/>
            <p:nvPr/>
          </p:nvGrpSpPr>
          <p:grpSpPr bwMode="auto">
            <a:xfrm>
              <a:off x="2219325" y="1816099"/>
              <a:ext cx="1511808" cy="1511301"/>
              <a:chOff x="1835696" y="1419621"/>
              <a:chExt cx="1512676" cy="1512169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835696" y="1419622"/>
                <a:ext cx="1512676" cy="14454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 rot="5400000">
                <a:off x="3024682" y="1599459"/>
                <a:ext cx="503527" cy="143853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5400000">
                <a:off x="1154505" y="2103779"/>
                <a:ext cx="1512168" cy="143852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835696" y="2787245"/>
                <a:ext cx="1512676" cy="144545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3023941" y="2607359"/>
                <a:ext cx="503526" cy="14533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7173" name="TextBox 11"/>
            <p:cNvSpPr txBox="1">
              <a:spLocks noChangeArrowheads="1"/>
            </p:cNvSpPr>
            <p:nvPr/>
          </p:nvSpPr>
          <p:spPr bwMode="auto">
            <a:xfrm>
              <a:off x="3802277" y="2716213"/>
              <a:ext cx="2521162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600">
                <a:solidFill>
                  <a:srgbClr val="7F7F7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7171" name="TextBox 10"/>
          <p:cNvSpPr txBox="1">
            <a:spLocks noChangeArrowheads="1"/>
          </p:cNvSpPr>
          <p:nvPr/>
        </p:nvSpPr>
        <p:spPr bwMode="auto">
          <a:xfrm>
            <a:off x="1357290" y="1334996"/>
            <a:ext cx="7215238" cy="105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一、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辅导员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操作系统使用说明</a:t>
            </a:r>
            <a:endParaRPr lang="en-US" altLang="zh-CN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471470"/>
            <a:ext cx="10001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6595" y="3291830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教师账号登录网址：</a:t>
            </a:r>
            <a:endParaRPr lang="en-US" altLang="zh-CN" b="1" dirty="0" smtClean="0"/>
          </a:p>
          <a:p>
            <a:endParaRPr lang="en-US" altLang="zh-CN" b="1" dirty="0"/>
          </a:p>
          <a:p>
            <a:r>
              <a:rPr lang="en-US" altLang="zh-CN" b="1" dirty="0"/>
              <a:t>https://</a:t>
            </a:r>
            <a:r>
              <a:rPr lang="en-US" altLang="zh-CN" b="1" dirty="0" smtClean="0"/>
              <a:t>zxbmanager.ksdao.com:9300/zxb/login/login.do</a:t>
            </a:r>
            <a:endParaRPr lang="en-US" altLang="zh-CN" b="1" dirty="0" smtClean="0"/>
          </a:p>
        </p:txBody>
      </p:sp>
      <p:sp>
        <p:nvSpPr>
          <p:cNvPr id="5" name="矩形 4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87236"/>
            <a:ext cx="5688632" cy="241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739085" y="195486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</a:t>
            </a:r>
            <a:r>
              <a:rPr lang="zh-CN" altLang="en-US" b="1" dirty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步： 账户登录</a:t>
            </a:r>
            <a:endParaRPr lang="en-US" altLang="zh-CN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7224" y="2925981"/>
            <a:ext cx="753120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账户登录：</a:t>
            </a:r>
            <a:endParaRPr lang="en-US" altLang="zh-CN" b="1" dirty="0" smtClean="0"/>
          </a:p>
          <a:p>
            <a:r>
              <a:rPr lang="en-US" altLang="zh-CN" sz="1400" dirty="0" smtClean="0"/>
              <a:t>1.</a:t>
            </a:r>
            <a:r>
              <a:rPr lang="zh-CN" altLang="en-US" sz="1400" b="1" dirty="0" smtClean="0"/>
              <a:t>用户类型：</a:t>
            </a:r>
            <a:r>
              <a:rPr lang="zh-CN" altLang="en-US" sz="1400" dirty="0" smtClean="0"/>
              <a:t>教师。</a:t>
            </a:r>
            <a:endParaRPr lang="en-US" altLang="zh-CN" sz="1400" dirty="0" smtClean="0"/>
          </a:p>
          <a:p>
            <a:r>
              <a:rPr lang="en-US" altLang="zh-CN" sz="1400" dirty="0" smtClean="0"/>
              <a:t>2.</a:t>
            </a:r>
            <a:r>
              <a:rPr lang="zh-CN" altLang="en-US" sz="1400" b="1" dirty="0" smtClean="0"/>
              <a:t>用户标识：</a:t>
            </a:r>
            <a:r>
              <a:rPr lang="zh-CN" altLang="en-US" sz="1400" dirty="0" smtClean="0"/>
              <a:t>身份证号码，其中各个院系的管理账号为自定义用户名（辅导员账号由院系账号建立，用户标识即是登录名</a:t>
            </a:r>
            <a:r>
              <a:rPr lang="en-US" altLang="zh-CN" sz="1400" dirty="0" smtClean="0"/>
              <a:t>=</a:t>
            </a:r>
            <a:r>
              <a:rPr lang="zh-CN" altLang="en-US" sz="1400" dirty="0" smtClean="0"/>
              <a:t>身份证</a:t>
            </a:r>
            <a:r>
              <a:rPr lang="zh-CN" altLang="en-US" sz="1400" dirty="0" smtClean="0"/>
              <a:t>号码）。</a:t>
            </a:r>
            <a:endParaRPr lang="en-US" altLang="zh-CN" sz="1400" dirty="0" smtClean="0"/>
          </a:p>
          <a:p>
            <a:r>
              <a:rPr lang="en-US" altLang="zh-CN" sz="1400" dirty="0" smtClean="0"/>
              <a:t>3.</a:t>
            </a:r>
            <a:r>
              <a:rPr lang="zh-CN" altLang="en-US" sz="1400" b="1" dirty="0" smtClean="0"/>
              <a:t>密      码：</a:t>
            </a:r>
            <a:r>
              <a:rPr lang="zh-CN" altLang="en-US" sz="1400" dirty="0" smtClean="0"/>
              <a:t>初始密码见手机短信</a:t>
            </a:r>
            <a:r>
              <a:rPr lang="zh-CN" altLang="en-US" sz="1400" b="1" dirty="0" smtClean="0"/>
              <a:t>，</a:t>
            </a:r>
            <a:r>
              <a:rPr lang="zh-CN" altLang="en-US" sz="1400" dirty="0" smtClean="0"/>
              <a:t>区分大小写</a:t>
            </a:r>
            <a:r>
              <a:rPr lang="zh-CN" altLang="en-US" sz="1400" dirty="0"/>
              <a:t>。所有账户首次</a:t>
            </a:r>
            <a:r>
              <a:rPr lang="zh-CN" altLang="en-US" sz="1400" dirty="0" smtClean="0"/>
              <a:t>登陆后强制修改新密码。忘记密码可找</a:t>
            </a:r>
            <a:r>
              <a:rPr lang="zh-CN" altLang="en-US" sz="1400" dirty="0" smtClean="0"/>
              <a:t>院系管理员重置。</a:t>
            </a:r>
            <a:endParaRPr lang="en-US" altLang="zh-CN" sz="1400" dirty="0" smtClean="0"/>
          </a:p>
          <a:p>
            <a:r>
              <a:rPr lang="en-US" altLang="zh-CN" sz="1400" dirty="0" smtClean="0"/>
              <a:t>4.</a:t>
            </a:r>
            <a:r>
              <a:rPr lang="zh-CN" altLang="en-US" sz="1400" b="1" dirty="0" smtClean="0"/>
              <a:t>短信验证码：</a:t>
            </a:r>
            <a:r>
              <a:rPr lang="zh-CN" altLang="en-US" sz="1400" dirty="0" smtClean="0"/>
              <a:t>已设置为辅导员个人手机号码接收，如变更手机号码，可直接点击修改手机号。</a:t>
            </a:r>
            <a:endParaRPr lang="en-US" altLang="zh-CN" sz="1400" dirty="0" smtClean="0"/>
          </a:p>
          <a:p>
            <a:r>
              <a:rPr lang="en-US" altLang="zh-CN" sz="1400" dirty="0" smtClean="0"/>
              <a:t>5.</a:t>
            </a:r>
            <a:r>
              <a:rPr lang="zh-CN" altLang="en-US" sz="1400" dirty="0" smtClean="0"/>
              <a:t>因采用银行系统，密码一旦输错</a:t>
            </a:r>
            <a:r>
              <a:rPr lang="en-US" altLang="zh-CN" sz="1400" dirty="0" smtClean="0"/>
              <a:t>5</a:t>
            </a:r>
            <a:r>
              <a:rPr lang="zh-CN" altLang="en-US" sz="1400" dirty="0" smtClean="0"/>
              <a:t>次，会被锁定，</a:t>
            </a:r>
            <a:r>
              <a:rPr lang="en-US" altLang="zh-CN" sz="1400" dirty="0" smtClean="0">
                <a:solidFill>
                  <a:srgbClr val="FF0000"/>
                </a:solidFill>
              </a:rPr>
              <a:t>48</a:t>
            </a:r>
            <a:r>
              <a:rPr lang="zh-CN" altLang="en-US" sz="1400" dirty="0" smtClean="0">
                <a:solidFill>
                  <a:srgbClr val="FF0000"/>
                </a:solidFill>
              </a:rPr>
              <a:t>小时后才能解锁</a:t>
            </a:r>
            <a:r>
              <a:rPr lang="zh-CN" altLang="en-US" sz="1400" dirty="0" smtClean="0"/>
              <a:t>。</a:t>
            </a:r>
            <a:endParaRPr lang="zh-CN" altLang="en-US" sz="1400" dirty="0"/>
          </a:p>
        </p:txBody>
      </p:sp>
      <p:pic>
        <p:nvPicPr>
          <p:cNvPr id="5" name="Picture 2" descr="C:\Users\windows\Desktop\上线评审材料准备\APP端截图\后台登录.PN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236374" y="1000115"/>
            <a:ext cx="2150610" cy="1787660"/>
          </a:xfrm>
          <a:prstGeom prst="rect">
            <a:avLst/>
          </a:prstGeom>
          <a:noFill/>
        </p:spPr>
      </p:pic>
      <p:sp>
        <p:nvSpPr>
          <p:cNvPr id="7" name="up-right-arrow_56916"/>
          <p:cNvSpPr>
            <a:spLocks noChangeAspect="1"/>
          </p:cNvSpPr>
          <p:nvPr/>
        </p:nvSpPr>
        <p:spPr bwMode="auto">
          <a:xfrm rot="2613119">
            <a:off x="4127618" y="1559236"/>
            <a:ext cx="669028" cy="660274"/>
          </a:xfrm>
          <a:custGeom>
            <a:avLst/>
            <a:gdLst>
              <a:gd name="T0" fmla="*/ 1756 w 13054"/>
              <a:gd name="T1" fmla="*/ 12900 h 12900"/>
              <a:gd name="T2" fmla="*/ 624 w 13054"/>
              <a:gd name="T3" fmla="*/ 12432 h 12900"/>
              <a:gd name="T4" fmla="*/ 624 w 13054"/>
              <a:gd name="T5" fmla="*/ 10168 h 12900"/>
              <a:gd name="T6" fmla="*/ 7592 w 13054"/>
              <a:gd name="T7" fmla="*/ 3200 h 12900"/>
              <a:gd name="T8" fmla="*/ 4516 w 13054"/>
              <a:gd name="T9" fmla="*/ 3200 h 12900"/>
              <a:gd name="T10" fmla="*/ 2916 w 13054"/>
              <a:gd name="T11" fmla="*/ 1600 h 12900"/>
              <a:gd name="T12" fmla="*/ 4516 w 13054"/>
              <a:gd name="T13" fmla="*/ 0 h 12900"/>
              <a:gd name="T14" fmla="*/ 11455 w 13054"/>
              <a:gd name="T15" fmla="*/ 0 h 12900"/>
              <a:gd name="T16" fmla="*/ 11458 w 13054"/>
              <a:gd name="T17" fmla="*/ 0 h 12900"/>
              <a:gd name="T18" fmla="*/ 12216 w 13054"/>
              <a:gd name="T19" fmla="*/ 192 h 12900"/>
              <a:gd name="T20" fmla="*/ 12218 w 13054"/>
              <a:gd name="T21" fmla="*/ 193 h 12900"/>
              <a:gd name="T22" fmla="*/ 12887 w 13054"/>
              <a:gd name="T23" fmla="*/ 888 h 12900"/>
              <a:gd name="T24" fmla="*/ 13054 w 13054"/>
              <a:gd name="T25" fmla="*/ 1600 h 12900"/>
              <a:gd name="T26" fmla="*/ 13054 w 13054"/>
              <a:gd name="T27" fmla="*/ 8539 h 12900"/>
              <a:gd name="T28" fmla="*/ 11454 w 13054"/>
              <a:gd name="T29" fmla="*/ 10139 h 12900"/>
              <a:gd name="T30" fmla="*/ 9854 w 13054"/>
              <a:gd name="T31" fmla="*/ 8539 h 12900"/>
              <a:gd name="T32" fmla="*/ 9854 w 13054"/>
              <a:gd name="T33" fmla="*/ 5463 h 12900"/>
              <a:gd name="T34" fmla="*/ 2887 w 13054"/>
              <a:gd name="T35" fmla="*/ 12431 h 12900"/>
              <a:gd name="T36" fmla="*/ 1756 w 13054"/>
              <a:gd name="T37" fmla="*/ 12900 h 1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54" h="12900">
                <a:moveTo>
                  <a:pt x="1756" y="12900"/>
                </a:moveTo>
                <a:cubicBezTo>
                  <a:pt x="1347" y="12900"/>
                  <a:pt x="938" y="12744"/>
                  <a:pt x="624" y="12432"/>
                </a:cubicBezTo>
                <a:cubicBezTo>
                  <a:pt x="0" y="11807"/>
                  <a:pt x="0" y="10793"/>
                  <a:pt x="624" y="10168"/>
                </a:cubicBezTo>
                <a:lnTo>
                  <a:pt x="7592" y="3200"/>
                </a:lnTo>
                <a:lnTo>
                  <a:pt x="4516" y="3200"/>
                </a:lnTo>
                <a:cubicBezTo>
                  <a:pt x="3632" y="3200"/>
                  <a:pt x="2916" y="2484"/>
                  <a:pt x="2916" y="1600"/>
                </a:cubicBezTo>
                <a:cubicBezTo>
                  <a:pt x="2916" y="716"/>
                  <a:pt x="3632" y="0"/>
                  <a:pt x="4516" y="0"/>
                </a:cubicBezTo>
                <a:lnTo>
                  <a:pt x="11455" y="0"/>
                </a:lnTo>
                <a:lnTo>
                  <a:pt x="11458" y="0"/>
                </a:lnTo>
                <a:cubicBezTo>
                  <a:pt x="11722" y="0"/>
                  <a:pt x="11984" y="67"/>
                  <a:pt x="12216" y="192"/>
                </a:cubicBezTo>
                <a:cubicBezTo>
                  <a:pt x="12216" y="192"/>
                  <a:pt x="12218" y="192"/>
                  <a:pt x="12218" y="193"/>
                </a:cubicBezTo>
                <a:cubicBezTo>
                  <a:pt x="12506" y="351"/>
                  <a:pt x="12740" y="595"/>
                  <a:pt x="12887" y="888"/>
                </a:cubicBezTo>
                <a:cubicBezTo>
                  <a:pt x="12998" y="1108"/>
                  <a:pt x="13054" y="1355"/>
                  <a:pt x="13054" y="1600"/>
                </a:cubicBezTo>
                <a:lnTo>
                  <a:pt x="13054" y="8539"/>
                </a:lnTo>
                <a:cubicBezTo>
                  <a:pt x="13054" y="9423"/>
                  <a:pt x="12338" y="10139"/>
                  <a:pt x="11454" y="10139"/>
                </a:cubicBezTo>
                <a:cubicBezTo>
                  <a:pt x="10570" y="10139"/>
                  <a:pt x="9854" y="9423"/>
                  <a:pt x="9854" y="8539"/>
                </a:cubicBezTo>
                <a:lnTo>
                  <a:pt x="9854" y="5463"/>
                </a:lnTo>
                <a:lnTo>
                  <a:pt x="2887" y="12431"/>
                </a:lnTo>
                <a:cubicBezTo>
                  <a:pt x="2575" y="12744"/>
                  <a:pt x="2166" y="12900"/>
                  <a:pt x="1756" y="12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02" y="1000115"/>
            <a:ext cx="1814477" cy="180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圆角矩形 10"/>
          <p:cNvSpPr/>
          <p:nvPr/>
        </p:nvSpPr>
        <p:spPr>
          <a:xfrm>
            <a:off x="739085" y="195486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</a:t>
            </a:r>
            <a:r>
              <a:rPr lang="zh-CN" altLang="en-US" b="1" dirty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步： 账户登录</a:t>
            </a:r>
            <a:endParaRPr lang="en-US" altLang="zh-CN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68144" y="875332"/>
            <a:ext cx="248950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功能说明：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400" dirty="0" smtClean="0"/>
              <a:t>1</a:t>
            </a:r>
            <a:r>
              <a:rPr lang="zh-CN" altLang="en-US" sz="1400" dirty="0" smtClean="0"/>
              <a:t>、维护个人账户信息，如手机号、姓名、身份证号等。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en-US" altLang="zh-CN" sz="1400" dirty="0" smtClean="0"/>
              <a:t>2</a:t>
            </a:r>
            <a:r>
              <a:rPr lang="zh-CN" altLang="en-US" sz="1400" dirty="0" smtClean="0"/>
              <a:t>、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检查班级信息</a:t>
            </a:r>
            <a:r>
              <a:rPr lang="zh-CN" altLang="en-US" sz="1400" dirty="0" smtClean="0"/>
              <a:t>：班级认领需</a:t>
            </a:r>
            <a:r>
              <a:rPr lang="zh-CN" altLang="en-US" sz="1400" dirty="0" smtClean="0"/>
              <a:t>由院系账号统一为辅导员配置，请辅导员检查是否有错漏，如认领错误需联系助学宝后台修改，非常麻烦，因此各位老师请一定确定</a:t>
            </a:r>
            <a:r>
              <a:rPr lang="zh-CN" altLang="en-US" sz="1400" dirty="0" smtClean="0"/>
              <a:t>清楚。</a:t>
            </a:r>
            <a:endParaRPr lang="en-US" altLang="zh-CN" sz="1400" dirty="0" smtClean="0"/>
          </a:p>
        </p:txBody>
      </p:sp>
      <p:sp>
        <p:nvSpPr>
          <p:cNvPr id="14" name="矩形 13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683568" y="282469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二</a:t>
            </a:r>
            <a:r>
              <a:rPr lang="zh-CN" altLang="en-US" b="1" dirty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步：个人账户管理</a:t>
            </a:r>
            <a:endParaRPr lang="en-US" altLang="zh-CN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2"/>
          <a:stretch>
            <a:fillRect/>
          </a:stretch>
        </p:blipFill>
        <p:spPr bwMode="auto">
          <a:xfrm>
            <a:off x="683568" y="903217"/>
            <a:ext cx="4680520" cy="116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8" y="2695240"/>
            <a:ext cx="4705740" cy="203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up-right-arrow_56916"/>
          <p:cNvSpPr>
            <a:spLocks noChangeAspect="1"/>
          </p:cNvSpPr>
          <p:nvPr/>
        </p:nvSpPr>
        <p:spPr bwMode="auto">
          <a:xfrm rot="7999771">
            <a:off x="2907030" y="2228174"/>
            <a:ext cx="377015" cy="372083"/>
          </a:xfrm>
          <a:custGeom>
            <a:avLst/>
            <a:gdLst>
              <a:gd name="T0" fmla="*/ 1756 w 13054"/>
              <a:gd name="T1" fmla="*/ 12900 h 12900"/>
              <a:gd name="T2" fmla="*/ 624 w 13054"/>
              <a:gd name="T3" fmla="*/ 12432 h 12900"/>
              <a:gd name="T4" fmla="*/ 624 w 13054"/>
              <a:gd name="T5" fmla="*/ 10168 h 12900"/>
              <a:gd name="T6" fmla="*/ 7592 w 13054"/>
              <a:gd name="T7" fmla="*/ 3200 h 12900"/>
              <a:gd name="T8" fmla="*/ 4516 w 13054"/>
              <a:gd name="T9" fmla="*/ 3200 h 12900"/>
              <a:gd name="T10" fmla="*/ 2916 w 13054"/>
              <a:gd name="T11" fmla="*/ 1600 h 12900"/>
              <a:gd name="T12" fmla="*/ 4516 w 13054"/>
              <a:gd name="T13" fmla="*/ 0 h 12900"/>
              <a:gd name="T14" fmla="*/ 11455 w 13054"/>
              <a:gd name="T15" fmla="*/ 0 h 12900"/>
              <a:gd name="T16" fmla="*/ 11458 w 13054"/>
              <a:gd name="T17" fmla="*/ 0 h 12900"/>
              <a:gd name="T18" fmla="*/ 12216 w 13054"/>
              <a:gd name="T19" fmla="*/ 192 h 12900"/>
              <a:gd name="T20" fmla="*/ 12218 w 13054"/>
              <a:gd name="T21" fmla="*/ 193 h 12900"/>
              <a:gd name="T22" fmla="*/ 12887 w 13054"/>
              <a:gd name="T23" fmla="*/ 888 h 12900"/>
              <a:gd name="T24" fmla="*/ 13054 w 13054"/>
              <a:gd name="T25" fmla="*/ 1600 h 12900"/>
              <a:gd name="T26" fmla="*/ 13054 w 13054"/>
              <a:gd name="T27" fmla="*/ 8539 h 12900"/>
              <a:gd name="T28" fmla="*/ 11454 w 13054"/>
              <a:gd name="T29" fmla="*/ 10139 h 12900"/>
              <a:gd name="T30" fmla="*/ 9854 w 13054"/>
              <a:gd name="T31" fmla="*/ 8539 h 12900"/>
              <a:gd name="T32" fmla="*/ 9854 w 13054"/>
              <a:gd name="T33" fmla="*/ 5463 h 12900"/>
              <a:gd name="T34" fmla="*/ 2887 w 13054"/>
              <a:gd name="T35" fmla="*/ 12431 h 12900"/>
              <a:gd name="T36" fmla="*/ 1756 w 13054"/>
              <a:gd name="T37" fmla="*/ 12900 h 1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54" h="12900">
                <a:moveTo>
                  <a:pt x="1756" y="12900"/>
                </a:moveTo>
                <a:cubicBezTo>
                  <a:pt x="1347" y="12900"/>
                  <a:pt x="938" y="12744"/>
                  <a:pt x="624" y="12432"/>
                </a:cubicBezTo>
                <a:cubicBezTo>
                  <a:pt x="0" y="11807"/>
                  <a:pt x="0" y="10793"/>
                  <a:pt x="624" y="10168"/>
                </a:cubicBezTo>
                <a:lnTo>
                  <a:pt x="7592" y="3200"/>
                </a:lnTo>
                <a:lnTo>
                  <a:pt x="4516" y="3200"/>
                </a:lnTo>
                <a:cubicBezTo>
                  <a:pt x="3632" y="3200"/>
                  <a:pt x="2916" y="2484"/>
                  <a:pt x="2916" y="1600"/>
                </a:cubicBezTo>
                <a:cubicBezTo>
                  <a:pt x="2916" y="716"/>
                  <a:pt x="3632" y="0"/>
                  <a:pt x="4516" y="0"/>
                </a:cubicBezTo>
                <a:lnTo>
                  <a:pt x="11455" y="0"/>
                </a:lnTo>
                <a:lnTo>
                  <a:pt x="11458" y="0"/>
                </a:lnTo>
                <a:cubicBezTo>
                  <a:pt x="11722" y="0"/>
                  <a:pt x="11984" y="67"/>
                  <a:pt x="12216" y="192"/>
                </a:cubicBezTo>
                <a:cubicBezTo>
                  <a:pt x="12216" y="192"/>
                  <a:pt x="12218" y="192"/>
                  <a:pt x="12218" y="193"/>
                </a:cubicBezTo>
                <a:cubicBezTo>
                  <a:pt x="12506" y="351"/>
                  <a:pt x="12740" y="595"/>
                  <a:pt x="12887" y="888"/>
                </a:cubicBezTo>
                <a:cubicBezTo>
                  <a:pt x="12998" y="1108"/>
                  <a:pt x="13054" y="1355"/>
                  <a:pt x="13054" y="1600"/>
                </a:cubicBezTo>
                <a:lnTo>
                  <a:pt x="13054" y="8539"/>
                </a:lnTo>
                <a:cubicBezTo>
                  <a:pt x="13054" y="9423"/>
                  <a:pt x="12338" y="10139"/>
                  <a:pt x="11454" y="10139"/>
                </a:cubicBezTo>
                <a:cubicBezTo>
                  <a:pt x="10570" y="10139"/>
                  <a:pt x="9854" y="9423"/>
                  <a:pt x="9854" y="8539"/>
                </a:cubicBezTo>
                <a:lnTo>
                  <a:pt x="9854" y="5463"/>
                </a:lnTo>
                <a:lnTo>
                  <a:pt x="2887" y="12431"/>
                </a:lnTo>
                <a:cubicBezTo>
                  <a:pt x="2575" y="12744"/>
                  <a:pt x="2166" y="12900"/>
                  <a:pt x="1756" y="12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"/>
          <a:srcRect t="41255" r="54863" b="36826"/>
          <a:stretch>
            <a:fillRect/>
          </a:stretch>
        </p:blipFill>
        <p:spPr>
          <a:xfrm>
            <a:off x="192295" y="2643758"/>
            <a:ext cx="5245545" cy="1496798"/>
          </a:xfrm>
          <a:prstGeom prst="rect">
            <a:avLst/>
          </a:prstGeom>
        </p:spPr>
      </p:pic>
      <p:sp>
        <p:nvSpPr>
          <p:cNvPr id="8" name="íşḻîḑe"/>
          <p:cNvSpPr/>
          <p:nvPr/>
        </p:nvSpPr>
        <p:spPr>
          <a:xfrm>
            <a:off x="441754" y="1424366"/>
            <a:ext cx="3486971" cy="92194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200" dirty="0"/>
          </a:p>
        </p:txBody>
      </p:sp>
      <p:sp>
        <p:nvSpPr>
          <p:cNvPr id="3" name="文本框 2"/>
          <p:cNvSpPr txBox="1"/>
          <p:nvPr/>
        </p:nvSpPr>
        <p:spPr>
          <a:xfrm>
            <a:off x="5364088" y="5555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680870" y="264569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</a:t>
            </a:r>
            <a:r>
              <a:rPr lang="zh-CN" altLang="en-US" b="1" dirty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步</a:t>
            </a:r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：辅导员审核资料</a:t>
            </a:r>
            <a:endParaRPr lang="en-US" altLang="zh-CN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45"/>
          <a:stretch>
            <a:fillRect/>
          </a:stretch>
        </p:blipFill>
        <p:spPr bwMode="auto">
          <a:xfrm>
            <a:off x="219430" y="843558"/>
            <a:ext cx="5237023" cy="112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文本框 1"/>
          <p:cNvSpPr txBox="1"/>
          <p:nvPr/>
        </p:nvSpPr>
        <p:spPr>
          <a:xfrm>
            <a:off x="5868144" y="843558"/>
            <a:ext cx="26642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功能说明：</a:t>
            </a:r>
            <a:endParaRPr lang="en-US" altLang="zh-CN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400" dirty="0" smtClean="0"/>
              <a:t>1</a:t>
            </a:r>
            <a:r>
              <a:rPr lang="zh-CN" altLang="en-US" sz="1400" dirty="0" smtClean="0"/>
              <a:t>、辅导员点击“详情”，逐个查看学生</a:t>
            </a:r>
            <a:r>
              <a:rPr lang="zh-CN" altLang="en-US" sz="1400" dirty="0"/>
              <a:t>信息真实性、</a:t>
            </a:r>
            <a:r>
              <a:rPr lang="zh-CN" altLang="en-US" sz="1400" dirty="0" smtClean="0"/>
              <a:t>完整性（资料审核要求附后）。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en-US" altLang="zh-CN" sz="1400" dirty="0" smtClean="0"/>
              <a:t>2</a:t>
            </a:r>
            <a:r>
              <a:rPr lang="zh-CN" altLang="en-US" sz="1400" dirty="0" smtClean="0"/>
              <a:t>、材料无误的，则进入民主评议流程（下一页</a:t>
            </a:r>
            <a:r>
              <a:rPr lang="en-US" altLang="zh-CN" sz="1400" dirty="0" smtClean="0"/>
              <a:t>PPT</a:t>
            </a:r>
            <a:r>
              <a:rPr lang="zh-CN" altLang="en-US" sz="1400" dirty="0" smtClean="0"/>
              <a:t>）。</a:t>
            </a:r>
            <a:endParaRPr lang="en-US" altLang="zh-CN" sz="1400" dirty="0" smtClean="0"/>
          </a:p>
          <a:p>
            <a:endParaRPr lang="en-US" altLang="zh-CN" sz="1400" dirty="0"/>
          </a:p>
          <a:p>
            <a:r>
              <a:rPr lang="en-US" altLang="zh-CN" sz="1400" dirty="0" smtClean="0"/>
              <a:t>3</a:t>
            </a:r>
            <a:r>
              <a:rPr lang="zh-CN" altLang="en-US" sz="1400" dirty="0" smtClean="0"/>
              <a:t>、材料有</a:t>
            </a:r>
            <a:r>
              <a:rPr lang="zh-CN" altLang="en-US" sz="1400" dirty="0"/>
              <a:t>误需</a:t>
            </a:r>
            <a:r>
              <a:rPr lang="zh-CN" altLang="en-US" sz="1400" dirty="0" smtClean="0"/>
              <a:t>退回学生。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8" name="up-right-arrow_56916"/>
          <p:cNvSpPr>
            <a:spLocks noChangeAspect="1"/>
          </p:cNvSpPr>
          <p:nvPr/>
        </p:nvSpPr>
        <p:spPr bwMode="auto">
          <a:xfrm rot="7999771">
            <a:off x="2502482" y="2057762"/>
            <a:ext cx="444003" cy="438194"/>
          </a:xfrm>
          <a:custGeom>
            <a:avLst/>
            <a:gdLst>
              <a:gd name="T0" fmla="*/ 1756 w 13054"/>
              <a:gd name="T1" fmla="*/ 12900 h 12900"/>
              <a:gd name="T2" fmla="*/ 624 w 13054"/>
              <a:gd name="T3" fmla="*/ 12432 h 12900"/>
              <a:gd name="T4" fmla="*/ 624 w 13054"/>
              <a:gd name="T5" fmla="*/ 10168 h 12900"/>
              <a:gd name="T6" fmla="*/ 7592 w 13054"/>
              <a:gd name="T7" fmla="*/ 3200 h 12900"/>
              <a:gd name="T8" fmla="*/ 4516 w 13054"/>
              <a:gd name="T9" fmla="*/ 3200 h 12900"/>
              <a:gd name="T10" fmla="*/ 2916 w 13054"/>
              <a:gd name="T11" fmla="*/ 1600 h 12900"/>
              <a:gd name="T12" fmla="*/ 4516 w 13054"/>
              <a:gd name="T13" fmla="*/ 0 h 12900"/>
              <a:gd name="T14" fmla="*/ 11455 w 13054"/>
              <a:gd name="T15" fmla="*/ 0 h 12900"/>
              <a:gd name="T16" fmla="*/ 11458 w 13054"/>
              <a:gd name="T17" fmla="*/ 0 h 12900"/>
              <a:gd name="T18" fmla="*/ 12216 w 13054"/>
              <a:gd name="T19" fmla="*/ 192 h 12900"/>
              <a:gd name="T20" fmla="*/ 12218 w 13054"/>
              <a:gd name="T21" fmla="*/ 193 h 12900"/>
              <a:gd name="T22" fmla="*/ 12887 w 13054"/>
              <a:gd name="T23" fmla="*/ 888 h 12900"/>
              <a:gd name="T24" fmla="*/ 13054 w 13054"/>
              <a:gd name="T25" fmla="*/ 1600 h 12900"/>
              <a:gd name="T26" fmla="*/ 13054 w 13054"/>
              <a:gd name="T27" fmla="*/ 8539 h 12900"/>
              <a:gd name="T28" fmla="*/ 11454 w 13054"/>
              <a:gd name="T29" fmla="*/ 10139 h 12900"/>
              <a:gd name="T30" fmla="*/ 9854 w 13054"/>
              <a:gd name="T31" fmla="*/ 8539 h 12900"/>
              <a:gd name="T32" fmla="*/ 9854 w 13054"/>
              <a:gd name="T33" fmla="*/ 5463 h 12900"/>
              <a:gd name="T34" fmla="*/ 2887 w 13054"/>
              <a:gd name="T35" fmla="*/ 12431 h 12900"/>
              <a:gd name="T36" fmla="*/ 1756 w 13054"/>
              <a:gd name="T37" fmla="*/ 12900 h 1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54" h="12900">
                <a:moveTo>
                  <a:pt x="1756" y="12900"/>
                </a:moveTo>
                <a:cubicBezTo>
                  <a:pt x="1347" y="12900"/>
                  <a:pt x="938" y="12744"/>
                  <a:pt x="624" y="12432"/>
                </a:cubicBezTo>
                <a:cubicBezTo>
                  <a:pt x="0" y="11807"/>
                  <a:pt x="0" y="10793"/>
                  <a:pt x="624" y="10168"/>
                </a:cubicBezTo>
                <a:lnTo>
                  <a:pt x="7592" y="3200"/>
                </a:lnTo>
                <a:lnTo>
                  <a:pt x="4516" y="3200"/>
                </a:lnTo>
                <a:cubicBezTo>
                  <a:pt x="3632" y="3200"/>
                  <a:pt x="2916" y="2484"/>
                  <a:pt x="2916" y="1600"/>
                </a:cubicBezTo>
                <a:cubicBezTo>
                  <a:pt x="2916" y="716"/>
                  <a:pt x="3632" y="0"/>
                  <a:pt x="4516" y="0"/>
                </a:cubicBezTo>
                <a:lnTo>
                  <a:pt x="11455" y="0"/>
                </a:lnTo>
                <a:lnTo>
                  <a:pt x="11458" y="0"/>
                </a:lnTo>
                <a:cubicBezTo>
                  <a:pt x="11722" y="0"/>
                  <a:pt x="11984" y="67"/>
                  <a:pt x="12216" y="192"/>
                </a:cubicBezTo>
                <a:cubicBezTo>
                  <a:pt x="12216" y="192"/>
                  <a:pt x="12218" y="192"/>
                  <a:pt x="12218" y="193"/>
                </a:cubicBezTo>
                <a:cubicBezTo>
                  <a:pt x="12506" y="351"/>
                  <a:pt x="12740" y="595"/>
                  <a:pt x="12887" y="888"/>
                </a:cubicBezTo>
                <a:cubicBezTo>
                  <a:pt x="12998" y="1108"/>
                  <a:pt x="13054" y="1355"/>
                  <a:pt x="13054" y="1600"/>
                </a:cubicBezTo>
                <a:lnTo>
                  <a:pt x="13054" y="8539"/>
                </a:lnTo>
                <a:cubicBezTo>
                  <a:pt x="13054" y="9423"/>
                  <a:pt x="12338" y="10139"/>
                  <a:pt x="11454" y="10139"/>
                </a:cubicBezTo>
                <a:cubicBezTo>
                  <a:pt x="10570" y="10139"/>
                  <a:pt x="9854" y="9423"/>
                  <a:pt x="9854" y="8539"/>
                </a:cubicBezTo>
                <a:lnTo>
                  <a:pt x="9854" y="5463"/>
                </a:lnTo>
                <a:lnTo>
                  <a:pt x="2887" y="12431"/>
                </a:lnTo>
                <a:cubicBezTo>
                  <a:pt x="2575" y="12744"/>
                  <a:pt x="2166" y="12900"/>
                  <a:pt x="1756" y="12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íşḻîḑe"/>
          <p:cNvSpPr/>
          <p:nvPr/>
        </p:nvSpPr>
        <p:spPr>
          <a:xfrm>
            <a:off x="441754" y="1424366"/>
            <a:ext cx="3486971" cy="92194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200" dirty="0"/>
          </a:p>
        </p:txBody>
      </p:sp>
      <p:pic>
        <p:nvPicPr>
          <p:cNvPr id="88" name="图片 87"/>
          <p:cNvPicPr>
            <a:picLocks noChangeAspect="1"/>
          </p:cNvPicPr>
          <p:nvPr/>
        </p:nvPicPr>
        <p:blipFill rotWithShape="1">
          <a:blip r:embed="rId1"/>
          <a:srcRect l="40087" t="31871" r="40528" b="29993"/>
          <a:stretch>
            <a:fillRect/>
          </a:stretch>
        </p:blipFill>
        <p:spPr>
          <a:xfrm>
            <a:off x="1639622" y="3935910"/>
            <a:ext cx="1015567" cy="1040836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680870" y="264569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四</a:t>
            </a:r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步：辅导员设置民主评议</a:t>
            </a:r>
            <a:endParaRPr lang="en-US" altLang="zh-CN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0672" y="843558"/>
            <a:ext cx="3997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功能说明：</a:t>
            </a:r>
            <a:endParaRPr lang="en-US" altLang="zh-CN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400" dirty="0" smtClean="0"/>
              <a:t>1</a:t>
            </a:r>
            <a:r>
              <a:rPr lang="zh-CN" altLang="en-US" sz="1400" dirty="0" smtClean="0"/>
              <a:t>、进入民主评议设置。</a:t>
            </a:r>
            <a:endParaRPr lang="en-US" altLang="zh-CN" sz="1400" dirty="0" smtClean="0"/>
          </a:p>
          <a:p>
            <a:r>
              <a:rPr lang="en-US" altLang="zh-CN" sz="1400" dirty="0" smtClean="0"/>
              <a:t>2</a:t>
            </a:r>
            <a:r>
              <a:rPr lang="zh-CN" altLang="en-US" sz="1400" dirty="0" smtClean="0"/>
              <a:t>、选中一条学生申请记录，点击添加二</a:t>
            </a:r>
            <a:r>
              <a:rPr lang="zh-CN" altLang="en-US" sz="1400" dirty="0"/>
              <a:t>维</a:t>
            </a:r>
            <a:r>
              <a:rPr lang="zh-CN" altLang="en-US" sz="1400" dirty="0" smtClean="0"/>
              <a:t>码。</a:t>
            </a:r>
            <a:endParaRPr lang="en-US" altLang="zh-CN" sz="1400" dirty="0" smtClean="0"/>
          </a:p>
          <a:p>
            <a:r>
              <a:rPr lang="en-US" altLang="zh-CN" sz="1400" dirty="0" smtClean="0"/>
              <a:t>3</a:t>
            </a:r>
            <a:r>
              <a:rPr lang="zh-CN" altLang="en-US" sz="1400" dirty="0" smtClean="0"/>
              <a:t>、查看二维码，民主</a:t>
            </a:r>
            <a:r>
              <a:rPr lang="zh-CN" altLang="en-US" sz="1400" dirty="0"/>
              <a:t>评议</a:t>
            </a:r>
            <a:r>
              <a:rPr lang="zh-CN" altLang="en-US" sz="1400" dirty="0" smtClean="0"/>
              <a:t>小组成员（辅导员和学生代表）通过</a:t>
            </a:r>
            <a:r>
              <a:rPr lang="zh-CN" altLang="en-US" sz="1400" dirty="0"/>
              <a:t>扫描二维码进行</a:t>
            </a:r>
            <a:r>
              <a:rPr lang="zh-CN" altLang="en-US" sz="1400" dirty="0" smtClean="0"/>
              <a:t>评议。</a:t>
            </a:r>
            <a:endParaRPr lang="en-US" altLang="zh-CN" sz="1400" dirty="0" smtClean="0"/>
          </a:p>
          <a:p>
            <a:r>
              <a:rPr lang="en-US" altLang="zh-CN" sz="1400" dirty="0" smtClean="0"/>
              <a:t>4</a:t>
            </a:r>
            <a:r>
              <a:rPr lang="zh-CN" altLang="en-US" sz="1400" dirty="0" smtClean="0"/>
              <a:t>、按此流程，逐个完成每个学生的民主评议。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zh-CN" altLang="en-US" sz="1400" dirty="0">
                <a:solidFill>
                  <a:srgbClr val="FF0000"/>
                </a:solidFill>
              </a:rPr>
              <a:t>注意：</a:t>
            </a:r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、班级民主评议人员不少于班级学生数的</a:t>
            </a:r>
            <a:r>
              <a:rPr lang="en-US" altLang="zh-CN" sz="1400" dirty="0">
                <a:solidFill>
                  <a:srgbClr val="FF0000"/>
                </a:solidFill>
              </a:rPr>
              <a:t>10%</a:t>
            </a:r>
            <a:r>
              <a:rPr lang="zh-CN" altLang="en-US" sz="1400" dirty="0">
                <a:solidFill>
                  <a:srgbClr val="FF0000"/>
                </a:solidFill>
              </a:rPr>
              <a:t>。</a:t>
            </a:r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en-US" altLang="zh-CN" sz="1400" dirty="0">
                <a:solidFill>
                  <a:srgbClr val="FF0000"/>
                </a:solidFill>
              </a:rPr>
              <a:t>2</a:t>
            </a:r>
            <a:r>
              <a:rPr lang="zh-CN" altLang="en-US" sz="1400" dirty="0">
                <a:solidFill>
                  <a:srgbClr val="FF0000"/>
                </a:solidFill>
              </a:rPr>
              <a:t>、</a:t>
            </a:r>
            <a:r>
              <a:rPr lang="zh-CN" altLang="en-US" sz="1400" b="1" dirty="0">
                <a:solidFill>
                  <a:srgbClr val="FF0000"/>
                </a:solidFill>
              </a:rPr>
              <a:t>评议结果不能更改！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r>
              <a:rPr lang="en-US" altLang="zh-CN" sz="1400" dirty="0">
                <a:solidFill>
                  <a:srgbClr val="FF0000"/>
                </a:solidFill>
              </a:rPr>
              <a:t>3</a:t>
            </a:r>
            <a:r>
              <a:rPr lang="zh-CN" altLang="en-US" sz="1400" dirty="0">
                <a:solidFill>
                  <a:srgbClr val="FF0000"/>
                </a:solidFill>
              </a:rPr>
              <a:t>、</a:t>
            </a:r>
            <a:r>
              <a:rPr lang="zh-CN" altLang="en-US" sz="1400" dirty="0" smtClean="0">
                <a:solidFill>
                  <a:srgbClr val="FF0000"/>
                </a:solidFill>
              </a:rPr>
              <a:t>辅导员、学生代表也要使用手机下载福建助学</a:t>
            </a:r>
            <a:r>
              <a:rPr lang="en-US" altLang="zh-CN" sz="1400" dirty="0" smtClean="0">
                <a:solidFill>
                  <a:srgbClr val="FF0000"/>
                </a:solidFill>
              </a:rPr>
              <a:t>APP</a:t>
            </a:r>
            <a:r>
              <a:rPr lang="zh-CN" altLang="en-US" sz="1400" dirty="0" smtClean="0">
                <a:solidFill>
                  <a:srgbClr val="FF0000"/>
                </a:solidFill>
              </a:rPr>
              <a:t>，</a:t>
            </a:r>
            <a:r>
              <a:rPr lang="zh-CN" altLang="en-US" sz="1400" dirty="0">
                <a:solidFill>
                  <a:srgbClr val="FF0000"/>
                </a:solidFill>
              </a:rPr>
              <a:t>注册和实名认证，扫码参加测评。</a:t>
            </a:r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en-US" altLang="zh-CN" sz="1400" dirty="0">
                <a:solidFill>
                  <a:srgbClr val="FF0000"/>
                </a:solidFill>
              </a:rPr>
              <a:t>4</a:t>
            </a:r>
            <a:r>
              <a:rPr lang="zh-CN" altLang="en-US" sz="1400" dirty="0">
                <a:solidFill>
                  <a:srgbClr val="FF0000"/>
                </a:solidFill>
              </a:rPr>
              <a:t>、申请认定困难生的同学原则上</a:t>
            </a:r>
            <a:r>
              <a:rPr lang="zh-CN" altLang="en-US" sz="1400" dirty="0" smtClean="0">
                <a:solidFill>
                  <a:srgbClr val="FF0000"/>
                </a:solidFill>
              </a:rPr>
              <a:t>不能作为民主评议小组成员。</a:t>
            </a:r>
            <a:endParaRPr lang="en-US" altLang="zh-CN" sz="1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9" b="40835"/>
          <a:stretch>
            <a:fillRect/>
          </a:stretch>
        </p:blipFill>
        <p:spPr bwMode="auto">
          <a:xfrm>
            <a:off x="457737" y="913876"/>
            <a:ext cx="3826232" cy="122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t="30660" r="68802" b="54128"/>
          <a:stretch>
            <a:fillRect/>
          </a:stretch>
        </p:blipFill>
        <p:spPr>
          <a:xfrm>
            <a:off x="457737" y="2605926"/>
            <a:ext cx="3826232" cy="1031396"/>
          </a:xfrm>
          <a:prstGeom prst="rect">
            <a:avLst/>
          </a:prstGeom>
        </p:spPr>
      </p:pic>
      <p:sp>
        <p:nvSpPr>
          <p:cNvPr id="41" name="up-right-arrow_56916"/>
          <p:cNvSpPr>
            <a:spLocks noChangeAspect="1"/>
          </p:cNvSpPr>
          <p:nvPr/>
        </p:nvSpPr>
        <p:spPr bwMode="auto">
          <a:xfrm rot="7999771">
            <a:off x="1925405" y="3418226"/>
            <a:ext cx="444003" cy="438194"/>
          </a:xfrm>
          <a:custGeom>
            <a:avLst/>
            <a:gdLst>
              <a:gd name="T0" fmla="*/ 1756 w 13054"/>
              <a:gd name="T1" fmla="*/ 12900 h 12900"/>
              <a:gd name="T2" fmla="*/ 624 w 13054"/>
              <a:gd name="T3" fmla="*/ 12432 h 12900"/>
              <a:gd name="T4" fmla="*/ 624 w 13054"/>
              <a:gd name="T5" fmla="*/ 10168 h 12900"/>
              <a:gd name="T6" fmla="*/ 7592 w 13054"/>
              <a:gd name="T7" fmla="*/ 3200 h 12900"/>
              <a:gd name="T8" fmla="*/ 4516 w 13054"/>
              <a:gd name="T9" fmla="*/ 3200 h 12900"/>
              <a:gd name="T10" fmla="*/ 2916 w 13054"/>
              <a:gd name="T11" fmla="*/ 1600 h 12900"/>
              <a:gd name="T12" fmla="*/ 4516 w 13054"/>
              <a:gd name="T13" fmla="*/ 0 h 12900"/>
              <a:gd name="T14" fmla="*/ 11455 w 13054"/>
              <a:gd name="T15" fmla="*/ 0 h 12900"/>
              <a:gd name="T16" fmla="*/ 11458 w 13054"/>
              <a:gd name="T17" fmla="*/ 0 h 12900"/>
              <a:gd name="T18" fmla="*/ 12216 w 13054"/>
              <a:gd name="T19" fmla="*/ 192 h 12900"/>
              <a:gd name="T20" fmla="*/ 12218 w 13054"/>
              <a:gd name="T21" fmla="*/ 193 h 12900"/>
              <a:gd name="T22" fmla="*/ 12887 w 13054"/>
              <a:gd name="T23" fmla="*/ 888 h 12900"/>
              <a:gd name="T24" fmla="*/ 13054 w 13054"/>
              <a:gd name="T25" fmla="*/ 1600 h 12900"/>
              <a:gd name="T26" fmla="*/ 13054 w 13054"/>
              <a:gd name="T27" fmla="*/ 8539 h 12900"/>
              <a:gd name="T28" fmla="*/ 11454 w 13054"/>
              <a:gd name="T29" fmla="*/ 10139 h 12900"/>
              <a:gd name="T30" fmla="*/ 9854 w 13054"/>
              <a:gd name="T31" fmla="*/ 8539 h 12900"/>
              <a:gd name="T32" fmla="*/ 9854 w 13054"/>
              <a:gd name="T33" fmla="*/ 5463 h 12900"/>
              <a:gd name="T34" fmla="*/ 2887 w 13054"/>
              <a:gd name="T35" fmla="*/ 12431 h 12900"/>
              <a:gd name="T36" fmla="*/ 1756 w 13054"/>
              <a:gd name="T37" fmla="*/ 12900 h 1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54" h="12900">
                <a:moveTo>
                  <a:pt x="1756" y="12900"/>
                </a:moveTo>
                <a:cubicBezTo>
                  <a:pt x="1347" y="12900"/>
                  <a:pt x="938" y="12744"/>
                  <a:pt x="624" y="12432"/>
                </a:cubicBezTo>
                <a:cubicBezTo>
                  <a:pt x="0" y="11807"/>
                  <a:pt x="0" y="10793"/>
                  <a:pt x="624" y="10168"/>
                </a:cubicBezTo>
                <a:lnTo>
                  <a:pt x="7592" y="3200"/>
                </a:lnTo>
                <a:lnTo>
                  <a:pt x="4516" y="3200"/>
                </a:lnTo>
                <a:cubicBezTo>
                  <a:pt x="3632" y="3200"/>
                  <a:pt x="2916" y="2484"/>
                  <a:pt x="2916" y="1600"/>
                </a:cubicBezTo>
                <a:cubicBezTo>
                  <a:pt x="2916" y="716"/>
                  <a:pt x="3632" y="0"/>
                  <a:pt x="4516" y="0"/>
                </a:cubicBezTo>
                <a:lnTo>
                  <a:pt x="11455" y="0"/>
                </a:lnTo>
                <a:lnTo>
                  <a:pt x="11458" y="0"/>
                </a:lnTo>
                <a:cubicBezTo>
                  <a:pt x="11722" y="0"/>
                  <a:pt x="11984" y="67"/>
                  <a:pt x="12216" y="192"/>
                </a:cubicBezTo>
                <a:cubicBezTo>
                  <a:pt x="12216" y="192"/>
                  <a:pt x="12218" y="192"/>
                  <a:pt x="12218" y="193"/>
                </a:cubicBezTo>
                <a:cubicBezTo>
                  <a:pt x="12506" y="351"/>
                  <a:pt x="12740" y="595"/>
                  <a:pt x="12887" y="888"/>
                </a:cubicBezTo>
                <a:cubicBezTo>
                  <a:pt x="12998" y="1108"/>
                  <a:pt x="13054" y="1355"/>
                  <a:pt x="13054" y="1600"/>
                </a:cubicBezTo>
                <a:lnTo>
                  <a:pt x="13054" y="8539"/>
                </a:lnTo>
                <a:cubicBezTo>
                  <a:pt x="13054" y="9423"/>
                  <a:pt x="12338" y="10139"/>
                  <a:pt x="11454" y="10139"/>
                </a:cubicBezTo>
                <a:cubicBezTo>
                  <a:pt x="10570" y="10139"/>
                  <a:pt x="9854" y="9423"/>
                  <a:pt x="9854" y="8539"/>
                </a:cubicBezTo>
                <a:lnTo>
                  <a:pt x="9854" y="5463"/>
                </a:lnTo>
                <a:lnTo>
                  <a:pt x="2887" y="12431"/>
                </a:lnTo>
                <a:cubicBezTo>
                  <a:pt x="2575" y="12744"/>
                  <a:pt x="2166" y="12900"/>
                  <a:pt x="1756" y="12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38" name="up-right-arrow_56916"/>
          <p:cNvSpPr>
            <a:spLocks noChangeAspect="1"/>
          </p:cNvSpPr>
          <p:nvPr/>
        </p:nvSpPr>
        <p:spPr bwMode="auto">
          <a:xfrm rot="7999771">
            <a:off x="1963236" y="2140313"/>
            <a:ext cx="444003" cy="438194"/>
          </a:xfrm>
          <a:custGeom>
            <a:avLst/>
            <a:gdLst>
              <a:gd name="T0" fmla="*/ 1756 w 13054"/>
              <a:gd name="T1" fmla="*/ 12900 h 12900"/>
              <a:gd name="T2" fmla="*/ 624 w 13054"/>
              <a:gd name="T3" fmla="*/ 12432 h 12900"/>
              <a:gd name="T4" fmla="*/ 624 w 13054"/>
              <a:gd name="T5" fmla="*/ 10168 h 12900"/>
              <a:gd name="T6" fmla="*/ 7592 w 13054"/>
              <a:gd name="T7" fmla="*/ 3200 h 12900"/>
              <a:gd name="T8" fmla="*/ 4516 w 13054"/>
              <a:gd name="T9" fmla="*/ 3200 h 12900"/>
              <a:gd name="T10" fmla="*/ 2916 w 13054"/>
              <a:gd name="T11" fmla="*/ 1600 h 12900"/>
              <a:gd name="T12" fmla="*/ 4516 w 13054"/>
              <a:gd name="T13" fmla="*/ 0 h 12900"/>
              <a:gd name="T14" fmla="*/ 11455 w 13054"/>
              <a:gd name="T15" fmla="*/ 0 h 12900"/>
              <a:gd name="T16" fmla="*/ 11458 w 13054"/>
              <a:gd name="T17" fmla="*/ 0 h 12900"/>
              <a:gd name="T18" fmla="*/ 12216 w 13054"/>
              <a:gd name="T19" fmla="*/ 192 h 12900"/>
              <a:gd name="T20" fmla="*/ 12218 w 13054"/>
              <a:gd name="T21" fmla="*/ 193 h 12900"/>
              <a:gd name="T22" fmla="*/ 12887 w 13054"/>
              <a:gd name="T23" fmla="*/ 888 h 12900"/>
              <a:gd name="T24" fmla="*/ 13054 w 13054"/>
              <a:gd name="T25" fmla="*/ 1600 h 12900"/>
              <a:gd name="T26" fmla="*/ 13054 w 13054"/>
              <a:gd name="T27" fmla="*/ 8539 h 12900"/>
              <a:gd name="T28" fmla="*/ 11454 w 13054"/>
              <a:gd name="T29" fmla="*/ 10139 h 12900"/>
              <a:gd name="T30" fmla="*/ 9854 w 13054"/>
              <a:gd name="T31" fmla="*/ 8539 h 12900"/>
              <a:gd name="T32" fmla="*/ 9854 w 13054"/>
              <a:gd name="T33" fmla="*/ 5463 h 12900"/>
              <a:gd name="T34" fmla="*/ 2887 w 13054"/>
              <a:gd name="T35" fmla="*/ 12431 h 12900"/>
              <a:gd name="T36" fmla="*/ 1756 w 13054"/>
              <a:gd name="T37" fmla="*/ 12900 h 1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54" h="12900">
                <a:moveTo>
                  <a:pt x="1756" y="12900"/>
                </a:moveTo>
                <a:cubicBezTo>
                  <a:pt x="1347" y="12900"/>
                  <a:pt x="938" y="12744"/>
                  <a:pt x="624" y="12432"/>
                </a:cubicBezTo>
                <a:cubicBezTo>
                  <a:pt x="0" y="11807"/>
                  <a:pt x="0" y="10793"/>
                  <a:pt x="624" y="10168"/>
                </a:cubicBezTo>
                <a:lnTo>
                  <a:pt x="7592" y="3200"/>
                </a:lnTo>
                <a:lnTo>
                  <a:pt x="4516" y="3200"/>
                </a:lnTo>
                <a:cubicBezTo>
                  <a:pt x="3632" y="3200"/>
                  <a:pt x="2916" y="2484"/>
                  <a:pt x="2916" y="1600"/>
                </a:cubicBezTo>
                <a:cubicBezTo>
                  <a:pt x="2916" y="716"/>
                  <a:pt x="3632" y="0"/>
                  <a:pt x="4516" y="0"/>
                </a:cubicBezTo>
                <a:lnTo>
                  <a:pt x="11455" y="0"/>
                </a:lnTo>
                <a:lnTo>
                  <a:pt x="11458" y="0"/>
                </a:lnTo>
                <a:cubicBezTo>
                  <a:pt x="11722" y="0"/>
                  <a:pt x="11984" y="67"/>
                  <a:pt x="12216" y="192"/>
                </a:cubicBezTo>
                <a:cubicBezTo>
                  <a:pt x="12216" y="192"/>
                  <a:pt x="12218" y="192"/>
                  <a:pt x="12218" y="193"/>
                </a:cubicBezTo>
                <a:cubicBezTo>
                  <a:pt x="12506" y="351"/>
                  <a:pt x="12740" y="595"/>
                  <a:pt x="12887" y="888"/>
                </a:cubicBezTo>
                <a:cubicBezTo>
                  <a:pt x="12998" y="1108"/>
                  <a:pt x="13054" y="1355"/>
                  <a:pt x="13054" y="1600"/>
                </a:cubicBezTo>
                <a:lnTo>
                  <a:pt x="13054" y="8539"/>
                </a:lnTo>
                <a:cubicBezTo>
                  <a:pt x="13054" y="9423"/>
                  <a:pt x="12338" y="10139"/>
                  <a:pt x="11454" y="10139"/>
                </a:cubicBezTo>
                <a:cubicBezTo>
                  <a:pt x="10570" y="10139"/>
                  <a:pt x="9854" y="9423"/>
                  <a:pt x="9854" y="8539"/>
                </a:cubicBezTo>
                <a:lnTo>
                  <a:pt x="9854" y="5463"/>
                </a:lnTo>
                <a:lnTo>
                  <a:pt x="2887" y="12431"/>
                </a:lnTo>
                <a:cubicBezTo>
                  <a:pt x="2575" y="12744"/>
                  <a:pt x="2166" y="12900"/>
                  <a:pt x="1756" y="12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 animBg="1"/>
      <p:bldP spid="3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PP_MARK_KEY" val="ae511c94-f113-4396-a441-8e3f50d1f70d"/>
  <p:tag name="COMMONDATA" val="eyJoZGlkIjoiOWZkNTI4NmUxZmVjY2UyYWUzZDJkYzRmNmJlYjFkMzMifQ=="/>
  <p:tag name="commondata" val="eyJoZGlkIjoiYjRmYTY3NDFmYTY1MzgwODkzODA4MDllMmQ1YmYwYm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6902</Words>
  <Application>WPS 演示</Application>
  <PresentationFormat>全屏显示(16:9)</PresentationFormat>
  <Paragraphs>265</Paragraphs>
  <Slides>32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Arial</vt:lpstr>
      <vt:lpstr>宋体</vt:lpstr>
      <vt:lpstr>Wingdings</vt:lpstr>
      <vt:lpstr>Verdana</vt:lpstr>
      <vt:lpstr>微软雅黑</vt:lpstr>
      <vt:lpstr>黑体</vt:lpstr>
      <vt:lpstr>华文新魏</vt:lpstr>
      <vt:lpstr>华文楷体</vt:lpstr>
      <vt:lpstr>Arial Unicode MS</vt:lpstr>
      <vt:lpstr>Calibri</vt:lpstr>
      <vt:lpstr>仿宋</vt:lpstr>
      <vt:lpstr>Office 主题​​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outsider</cp:lastModifiedBy>
  <cp:revision>732</cp:revision>
  <dcterms:created xsi:type="dcterms:W3CDTF">2015-04-23T06:49:00Z</dcterms:created>
  <dcterms:modified xsi:type="dcterms:W3CDTF">2023-09-25T08:27:23Z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BF6903B15F674C47A4235FD8673CA04A_12</vt:lpwstr>
  </property>
</Properties>
</file>