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8"/>
  </p:notesMasterIdLst>
  <p:sldIdLst>
    <p:sldId id="515" r:id="rId4"/>
    <p:sldId id="518" r:id="rId5"/>
    <p:sldId id="521" r:id="rId6"/>
    <p:sldId id="522" r:id="rId7"/>
    <p:sldId id="519" r:id="rId9"/>
  </p:sldIdLst>
  <p:sldSz cx="9144000" cy="5143500" type="screen16x9"/>
  <p:notesSz cx="6858000" cy="9144000"/>
  <p:custDataLst>
    <p:tags r:id="rId14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1" orient="horz" pos="1663" userDrawn="1">
          <p15:clr>
            <a:srgbClr val="A4A3A4"/>
          </p15:clr>
        </p15:guide>
        <p15:guide id="2" pos="293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范 耀楠" initials="范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E6EDF6"/>
    <a:srgbClr val="83D515"/>
    <a:srgbClr val="A0E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4620" autoAdjust="0"/>
  </p:normalViewPr>
  <p:slideViewPr>
    <p:cSldViewPr showGuides="1">
      <p:cViewPr varScale="1">
        <p:scale>
          <a:sx n="144" d="100"/>
          <a:sy n="144" d="100"/>
        </p:scale>
        <p:origin x="-930" y="-96"/>
      </p:cViewPr>
      <p:guideLst>
        <p:guide orient="horz" pos="1620"/>
        <p:guide pos="2880"/>
        <p:guide orient="horz" pos="1663"/>
        <p:guide pos="293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04" y="-102"/>
      </p:cViewPr>
      <p:guideLst>
        <p:guide orient="horz" pos="2956"/>
        <p:guide pos="22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gs" Target="tags/tag3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Tx/>
              <a:buNone/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Tx/>
              <a:buNone/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Tx/>
              <a:buNone/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buFont typeface="Arial" panose="020B0604020202020204" pitchFamily="34" charset="0"/>
              <a:buNone/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51DA079-5583-4494-8FAA-EC3CBBA4815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1DA079-5583-4494-8FAA-EC3CBBA4815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1DA079-5583-4494-8FAA-EC3CBBA4815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D701D-8693-4AD9-B00C-317BBF31429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B21E1-2095-482C-BC11-69FF4F9AC43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E30C3-5308-4759-AD49-CBE7C311711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0B5C9-D47A-430D-B63D-C9B3726417B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34BA6-DE64-4BA6-AE68-79E4E1E4CB3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688D-30C4-4220-8C04-D3E3622D60E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13E38-B812-4575-9F9C-66AE6225501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8D181-0CF4-4229-87B8-E0D7B0B537C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3F159-CB15-47C5-807B-B3065D5E8D3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95263"/>
            <a:ext cx="107950" cy="57626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76213" y="195263"/>
            <a:ext cx="495300" cy="5762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/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95D31-CBF2-4CA2-8739-2005C8CA0AD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E8CAA-1214-4612-B5A3-1654F705F28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76FBD-2921-4A4C-9A79-0033E6D8AE4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C7602-EC9F-4E7E-8472-E45219D8D4A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2ECAF-7DFD-4FB0-9686-E7AF985B1B5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86963-8E77-40B2-872D-495BD4CA64D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B7E28-AFA8-4EA1-A77F-3EA2A66B1F6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0186B-66DD-431D-9056-EEA9869FEC9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C4B0D-A375-4073-BE39-E5F12A1BD66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544F1-10E4-41A3-BCDC-75D7D978A03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95263"/>
            <a:ext cx="107950" cy="57626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76213" y="195263"/>
            <a:ext cx="495300" cy="5762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/>
          </a:p>
        </p:txBody>
      </p:sp>
      <p:sp>
        <p:nvSpPr>
          <p:cNvPr id="4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A24B6-2417-4EFF-9B31-031B6843469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7D97B-7BE6-4919-84EC-99A95D2255B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1BDF3-9936-44C4-8349-C552E2A523E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../media/image2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3AD5949C-479C-4EEA-86C5-CAC7D930E52F}" type="slidenum">
              <a:rPr lang="zh-CN" altLang="en-US"/>
            </a:fld>
            <a:endParaRPr lang="zh-CN" altLang="en-US"/>
          </a:p>
        </p:txBody>
      </p:sp>
      <p:pic>
        <p:nvPicPr>
          <p:cNvPr id="2053" name="图片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9213"/>
            <a:ext cx="316865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27038B77-7835-4994-9779-14648A584DFB}" type="slidenum">
              <a:rPr lang="zh-CN" altLang="en-US"/>
            </a:fld>
            <a:endParaRPr lang="zh-CN" altLang="en-US"/>
          </a:p>
        </p:txBody>
      </p:sp>
      <p:pic>
        <p:nvPicPr>
          <p:cNvPr id="3077" name="图片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9213"/>
            <a:ext cx="316865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12"/>
          <p:cNvGrpSpPr/>
          <p:nvPr/>
        </p:nvGrpSpPr>
        <p:grpSpPr bwMode="auto">
          <a:xfrm>
            <a:off x="357158" y="285733"/>
            <a:ext cx="4395787" cy="1511301"/>
            <a:chOff x="2219325" y="1816099"/>
            <a:chExt cx="4104114" cy="1511301"/>
          </a:xfrm>
        </p:grpSpPr>
        <p:grpSp>
          <p:nvGrpSpPr>
            <p:cNvPr id="7172" name="组合 9"/>
            <p:cNvGrpSpPr/>
            <p:nvPr/>
          </p:nvGrpSpPr>
          <p:grpSpPr bwMode="auto">
            <a:xfrm>
              <a:off x="2219325" y="1816099"/>
              <a:ext cx="1511808" cy="1511301"/>
              <a:chOff x="1835696" y="1419621"/>
              <a:chExt cx="1512676" cy="1512169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1835696" y="1419622"/>
                <a:ext cx="1512676" cy="144546"/>
              </a:xfrm>
              <a:prstGeom prst="rect">
                <a:avLst/>
              </a:prstGeom>
              <a:solidFill>
                <a:srgbClr val="83D5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/>
              </a:p>
            </p:txBody>
          </p:sp>
          <p:sp>
            <p:nvSpPr>
              <p:cNvPr id="5" name="矩形 4"/>
              <p:cNvSpPr/>
              <p:nvPr/>
            </p:nvSpPr>
            <p:spPr>
              <a:xfrm rot="5400000">
                <a:off x="3024682" y="1599459"/>
                <a:ext cx="503527" cy="143853"/>
              </a:xfrm>
              <a:prstGeom prst="rect">
                <a:avLst/>
              </a:prstGeom>
              <a:solidFill>
                <a:srgbClr val="83D5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/>
              </a:p>
            </p:txBody>
          </p:sp>
          <p:sp>
            <p:nvSpPr>
              <p:cNvPr id="7" name="矩形 6"/>
              <p:cNvSpPr/>
              <p:nvPr/>
            </p:nvSpPr>
            <p:spPr>
              <a:xfrm rot="5400000">
                <a:off x="1154505" y="2103779"/>
                <a:ext cx="1512168" cy="143852"/>
              </a:xfrm>
              <a:prstGeom prst="rect">
                <a:avLst/>
              </a:prstGeom>
              <a:solidFill>
                <a:srgbClr val="83D5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/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1835696" y="2787245"/>
                <a:ext cx="1512676" cy="144545"/>
              </a:xfrm>
              <a:prstGeom prst="rect">
                <a:avLst/>
              </a:prstGeom>
              <a:solidFill>
                <a:srgbClr val="83D5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/>
              </a:p>
            </p:txBody>
          </p:sp>
          <p:sp>
            <p:nvSpPr>
              <p:cNvPr id="9" name="矩形 8"/>
              <p:cNvSpPr/>
              <p:nvPr/>
            </p:nvSpPr>
            <p:spPr>
              <a:xfrm rot="5400000">
                <a:off x="3023941" y="2607359"/>
                <a:ext cx="503526" cy="145336"/>
              </a:xfrm>
              <a:prstGeom prst="rect">
                <a:avLst/>
              </a:prstGeom>
              <a:solidFill>
                <a:srgbClr val="83D5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/>
              </a:p>
            </p:txBody>
          </p:sp>
        </p:grpSp>
        <p:sp>
          <p:nvSpPr>
            <p:cNvPr id="7173" name="TextBox 11"/>
            <p:cNvSpPr txBox="1">
              <a:spLocks noChangeArrowheads="1"/>
            </p:cNvSpPr>
            <p:nvPr/>
          </p:nvSpPr>
          <p:spPr bwMode="auto">
            <a:xfrm>
              <a:off x="3802277" y="2716213"/>
              <a:ext cx="2521162" cy="337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 sz="1600">
                <a:solidFill>
                  <a:srgbClr val="7F7F7F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7171" name="TextBox 10"/>
          <p:cNvSpPr txBox="1">
            <a:spLocks noChangeArrowheads="1"/>
          </p:cNvSpPr>
          <p:nvPr/>
        </p:nvSpPr>
        <p:spPr bwMode="auto">
          <a:xfrm>
            <a:off x="1357290" y="1334996"/>
            <a:ext cx="7215238" cy="230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200000"/>
              </a:lnSpc>
            </a:pP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福建助学</a:t>
            </a:r>
            <a:r>
              <a:rPr lang="en-US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系统操作</a:t>
            </a:r>
            <a:endParaRPr lang="en-US" altLang="zh-CN" sz="36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lnSpc>
                <a:spcPct val="200000"/>
              </a:lnSpc>
            </a:pPr>
            <a:r>
              <a:rPr lang="zh-CN" altLang="en-US" sz="36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院系账号使用说明</a:t>
            </a:r>
            <a:endParaRPr lang="en-US" altLang="zh-CN" sz="36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4" y="436523"/>
            <a:ext cx="1357322" cy="1277971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26595" y="3291830"/>
            <a:ext cx="7786742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教师账号登录网址：</a:t>
            </a:r>
            <a:endParaRPr lang="en-US" altLang="zh-CN" b="1" dirty="0" smtClean="0"/>
          </a:p>
          <a:p>
            <a:endParaRPr lang="en-US" altLang="zh-CN" b="1" dirty="0"/>
          </a:p>
          <a:p>
            <a:r>
              <a:rPr lang="en-US" altLang="zh-CN" b="1" dirty="0" smtClean="0"/>
              <a:t>https</a:t>
            </a:r>
            <a:r>
              <a:rPr lang="en-US" altLang="zh-CN" b="1" dirty="0"/>
              <a:t>://</a:t>
            </a:r>
            <a:r>
              <a:rPr lang="en-US" altLang="zh-CN" b="1" dirty="0" smtClean="0"/>
              <a:t>zxbmanager.ksdao.com:9300/zxb/login/login.do</a:t>
            </a:r>
            <a:endParaRPr lang="en-US" altLang="zh-CN" b="1" dirty="0" smtClean="0"/>
          </a:p>
          <a:p>
            <a:r>
              <a:rPr lang="zh-CN" altLang="en-US" b="1" dirty="0" smtClean="0"/>
              <a:t>登录名为院系全称，其中法学院、土木工程学院前加</a:t>
            </a:r>
            <a:r>
              <a:rPr lang="en-US" altLang="zh-CN" b="1" dirty="0" smtClean="0"/>
              <a:t>“</a:t>
            </a:r>
            <a:r>
              <a:rPr lang="zh-CN" altLang="en-US" b="1" dirty="0" smtClean="0"/>
              <a:t>厦门大学嘉庚学院</a:t>
            </a:r>
            <a:r>
              <a:rPr lang="en-US" altLang="zh-CN" b="1" dirty="0" smtClean="0"/>
              <a:t>”</a:t>
            </a:r>
            <a:r>
              <a:rPr lang="zh-CN" altLang="en-US" b="1" dirty="0" smtClean="0"/>
              <a:t>校名</a:t>
            </a:r>
            <a:endParaRPr lang="zh-CN" altLang="en-US" b="1" dirty="0" smtClean="0"/>
          </a:p>
        </p:txBody>
      </p:sp>
      <p:sp>
        <p:nvSpPr>
          <p:cNvPr id="9" name="文本框 38"/>
          <p:cNvSpPr txBox="1">
            <a:spLocks noChangeArrowheads="1"/>
          </p:cNvSpPr>
          <p:nvPr/>
        </p:nvSpPr>
        <p:spPr bwMode="auto">
          <a:xfrm>
            <a:off x="785786" y="285734"/>
            <a:ext cx="5173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rgbClr val="2E75B6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2400" b="1" dirty="0" smtClean="0">
                <a:solidFill>
                  <a:srgbClr val="2E75B6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、账户登录</a:t>
            </a:r>
            <a:endParaRPr lang="en-US" altLang="zh-CN" sz="2400" b="1" dirty="0">
              <a:solidFill>
                <a:srgbClr val="2E75B6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59850"/>
            <a:ext cx="5786972" cy="2287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898985" y="1275070"/>
            <a:ext cx="7786742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 dirty="0" smtClean="0"/>
              <a:t>1.</a:t>
            </a:r>
            <a:r>
              <a:rPr lang="zh-CN" altLang="en-US" b="1" dirty="0" smtClean="0"/>
              <a:t>为辅导员建立</a:t>
            </a:r>
            <a:r>
              <a:rPr lang="zh-CN" altLang="en-US" b="1" dirty="0" smtClean="0"/>
              <a:t>账号：</a:t>
            </a:r>
            <a:endParaRPr lang="zh-CN" altLang="en-US" b="1" dirty="0" smtClean="0"/>
          </a:p>
          <a:p>
            <a:r>
              <a:rPr lang="zh-CN" altLang="en-US" b="1" dirty="0" smtClean="0"/>
              <a:t>账号管理（教工）</a:t>
            </a:r>
            <a:r>
              <a:rPr lang="en-US" altLang="zh-CN" b="1" dirty="0" smtClean="0"/>
              <a:t>-</a:t>
            </a:r>
            <a:r>
              <a:rPr lang="zh-CN" altLang="en-US" b="1" dirty="0" smtClean="0"/>
              <a:t>模板导入（或者手动逐个</a:t>
            </a:r>
            <a:r>
              <a:rPr lang="zh-CN" altLang="en-US" b="1" dirty="0" smtClean="0"/>
              <a:t>增加，导入前建议向辅导员核实手机</a:t>
            </a:r>
            <a:r>
              <a:rPr lang="zh-CN" altLang="en-US" b="1" dirty="0" smtClean="0"/>
              <a:t>号码）</a:t>
            </a:r>
            <a:endParaRPr lang="zh-CN" altLang="en-US" b="1" dirty="0" smtClean="0"/>
          </a:p>
          <a:p>
            <a:r>
              <a:rPr lang="en-US" altLang="zh-CN" b="1" dirty="0" smtClean="0"/>
              <a:t>2.</a:t>
            </a:r>
            <a:r>
              <a:rPr lang="zh-CN" altLang="en-US" b="1" dirty="0" smtClean="0"/>
              <a:t>为辅导员配置</a:t>
            </a:r>
            <a:r>
              <a:rPr lang="zh-CN" altLang="en-US" b="1" dirty="0" smtClean="0"/>
              <a:t>班级：</a:t>
            </a:r>
            <a:endParaRPr lang="zh-CN" altLang="en-US" b="1" dirty="0" smtClean="0"/>
          </a:p>
          <a:p>
            <a:r>
              <a:rPr lang="zh-CN" altLang="en-US" b="1" dirty="0" smtClean="0"/>
              <a:t>选中辅导员姓名</a:t>
            </a:r>
            <a:r>
              <a:rPr lang="en-US" altLang="zh-CN" b="1" dirty="0" smtClean="0"/>
              <a:t>-</a:t>
            </a:r>
            <a:r>
              <a:rPr lang="zh-CN" altLang="en-US" b="1" dirty="0" smtClean="0"/>
              <a:t>配置班级</a:t>
            </a:r>
            <a:r>
              <a:rPr lang="en-US" altLang="zh-CN" b="1" dirty="0" smtClean="0"/>
              <a:t>-</a:t>
            </a:r>
            <a:r>
              <a:rPr lang="zh-CN" altLang="en-US" b="1" dirty="0" smtClean="0"/>
              <a:t>点击年级、专业、班级，一次性选完该辅导员全部班级后点击确认。以此，逐个完成辅导员班级</a:t>
            </a:r>
            <a:r>
              <a:rPr lang="zh-CN" altLang="en-US" b="1" dirty="0" smtClean="0"/>
              <a:t>配置。</a:t>
            </a:r>
            <a:endParaRPr lang="zh-CN" altLang="en-US" b="1" dirty="0" smtClean="0"/>
          </a:p>
          <a:p>
            <a:endParaRPr lang="zh-CN" altLang="en-US" b="1" dirty="0" smtClean="0"/>
          </a:p>
          <a:p>
            <a:r>
              <a:rPr lang="zh-CN" altLang="en-US" b="1" dirty="0" smtClean="0"/>
              <a:t>特别注意：今年只有院系账号可以为辅导员配置班级，且一旦配置错误出现解绑班级需求都要练习助学宝后台处理，费时费力，因此配置班级时务必</a:t>
            </a:r>
            <a:r>
              <a:rPr lang="zh-CN" altLang="en-US" b="1" dirty="0" smtClean="0"/>
              <a:t>谨慎！</a:t>
            </a:r>
            <a:endParaRPr lang="zh-CN" altLang="en-US" b="1" dirty="0" smtClean="0"/>
          </a:p>
        </p:txBody>
      </p:sp>
      <p:sp>
        <p:nvSpPr>
          <p:cNvPr id="9" name="文本框 3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85786" y="285734"/>
            <a:ext cx="5173745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rgbClr val="2E75B6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2400" b="1" dirty="0" smtClean="0">
                <a:solidFill>
                  <a:srgbClr val="2E75B6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、为院系辅导员建立账号、配置</a:t>
            </a:r>
            <a:r>
              <a:rPr lang="zh-CN" altLang="en-US" sz="2400" b="1" dirty="0" smtClean="0">
                <a:solidFill>
                  <a:srgbClr val="2E75B6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班级</a:t>
            </a:r>
            <a:endParaRPr lang="zh-CN" altLang="en-US" sz="2400" b="1" dirty="0" smtClean="0">
              <a:solidFill>
                <a:srgbClr val="2E75B6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38"/>
          <p:cNvSpPr txBox="1">
            <a:spLocks noChangeArrowheads="1"/>
          </p:cNvSpPr>
          <p:nvPr/>
        </p:nvSpPr>
        <p:spPr bwMode="auto">
          <a:xfrm>
            <a:off x="785786" y="285734"/>
            <a:ext cx="517374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rgbClr val="2E75B6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2400" b="1" dirty="0" smtClean="0">
                <a:solidFill>
                  <a:srgbClr val="2E75B6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、资料审批</a:t>
            </a:r>
            <a:endParaRPr lang="en-US" altLang="zh-CN" sz="2400" b="1" dirty="0">
              <a:solidFill>
                <a:srgbClr val="2E75B6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4" name="文本框 61"/>
          <p:cNvSpPr txBox="1"/>
          <p:nvPr/>
        </p:nvSpPr>
        <p:spPr>
          <a:xfrm>
            <a:off x="948862" y="843558"/>
            <a:ext cx="7655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1</a:t>
            </a:r>
            <a:r>
              <a:rPr lang="zh-CN" altLang="en-US" sz="1600" b="1" dirty="0" smtClean="0"/>
              <a:t>、审核辅导员上报的信息是否符合要求，符合的通过申请，不符合的退回辅导员重新处理。</a:t>
            </a:r>
            <a:endParaRPr lang="en-US" altLang="zh-CN" sz="1600" b="1" dirty="0" smtClean="0"/>
          </a:p>
        </p:txBody>
      </p:sp>
      <p:sp>
        <p:nvSpPr>
          <p:cNvPr id="2" name="矩形 1"/>
          <p:cNvSpPr/>
          <p:nvPr/>
        </p:nvSpPr>
        <p:spPr>
          <a:xfrm>
            <a:off x="929004" y="2475805"/>
            <a:ext cx="73874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/>
              <a:t>2</a:t>
            </a:r>
            <a:r>
              <a:rPr lang="zh-CN" altLang="en-US" sz="1600" b="1" dirty="0"/>
              <a:t>、对排名差异为“异常”的学生进行调查复核并作出处理</a:t>
            </a:r>
            <a:r>
              <a:rPr lang="zh-CN" altLang="en-US" sz="1600" b="1" dirty="0" smtClean="0"/>
              <a:t>。（测评无误或退回）</a:t>
            </a:r>
            <a:endParaRPr lang="en-US" altLang="zh-CN" sz="1600" b="1" dirty="0"/>
          </a:p>
        </p:txBody>
      </p:sp>
      <p:sp>
        <p:nvSpPr>
          <p:cNvPr id="3" name="矩形 2"/>
          <p:cNvSpPr/>
          <p:nvPr/>
        </p:nvSpPr>
        <p:spPr>
          <a:xfrm>
            <a:off x="899591" y="3867894"/>
            <a:ext cx="7704857" cy="3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/>
              <a:t>3</a:t>
            </a:r>
            <a:r>
              <a:rPr lang="zh-CN" altLang="en-US" sz="1600" b="1" dirty="0" smtClean="0"/>
              <a:t>、</a:t>
            </a:r>
            <a:r>
              <a:rPr lang="zh-CN" altLang="en-US" sz="1600" b="1" dirty="0">
                <a:solidFill>
                  <a:srgbClr val="FF0000"/>
                </a:solidFill>
              </a:rPr>
              <a:t>学校切线</a:t>
            </a:r>
            <a:r>
              <a:rPr lang="zh-CN" altLang="en-US" sz="1600" b="1" dirty="0" smtClean="0"/>
              <a:t>待</a:t>
            </a:r>
            <a:r>
              <a:rPr lang="zh-CN" altLang="en-US" sz="1600" b="1" dirty="0"/>
              <a:t>学校完成切线后，下载公示名单，在</a:t>
            </a:r>
            <a:r>
              <a:rPr lang="zh-CN" altLang="en-US" sz="1600" b="1" dirty="0"/>
              <a:t>院系范围内进行公</a:t>
            </a:r>
            <a:r>
              <a:rPr lang="zh-CN" altLang="en-US" sz="1600" b="1" dirty="0" smtClean="0"/>
              <a:t>示</a:t>
            </a:r>
            <a:r>
              <a:rPr lang="en-US" altLang="zh-CN" sz="1600" b="1" dirty="0" smtClean="0"/>
              <a:t>5</a:t>
            </a:r>
            <a:r>
              <a:rPr lang="zh-CN" altLang="en-US" sz="1600" b="1" dirty="0" smtClean="0"/>
              <a:t>个工作日。</a:t>
            </a:r>
            <a:endParaRPr lang="en-US" altLang="zh-CN" sz="1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543" y="1399952"/>
            <a:ext cx="4553569" cy="89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543" y="2843442"/>
            <a:ext cx="4193529" cy="98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499" y="4227934"/>
            <a:ext cx="4722318" cy="6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išľïďê"/>
          <p:cNvSpPr/>
          <p:nvPr/>
        </p:nvSpPr>
        <p:spPr>
          <a:xfrm>
            <a:off x="1987713" y="3309338"/>
            <a:ext cx="711514" cy="608836"/>
          </a:xfrm>
          <a:custGeom>
            <a:avLst/>
            <a:gdLst>
              <a:gd name="T0" fmla="*/ 455839 w 606244"/>
              <a:gd name="T1" fmla="*/ 455839 w 606244"/>
              <a:gd name="T2" fmla="*/ 600116 w 606244"/>
              <a:gd name="T3" fmla="*/ 600116 w 606244"/>
              <a:gd name="T4" fmla="*/ 600116 w 606244"/>
              <a:gd name="T5" fmla="*/ 600116 w 606244"/>
              <a:gd name="T6" fmla="*/ 600116 w 606244"/>
              <a:gd name="T7" fmla="*/ 600116 w 606244"/>
              <a:gd name="T8" fmla="*/ 600116 w 606244"/>
              <a:gd name="T9" fmla="*/ 600116 w 606244"/>
              <a:gd name="T10" fmla="*/ 600116 w 606244"/>
              <a:gd name="T11" fmla="*/ 600116 w 606244"/>
              <a:gd name="T12" fmla="*/ 600116 w 606244"/>
              <a:gd name="T13" fmla="*/ 600116 w 606244"/>
              <a:gd name="T14" fmla="*/ 600116 w 606244"/>
              <a:gd name="T15" fmla="*/ 600116 w 606244"/>
              <a:gd name="T16" fmla="*/ 600116 w 606244"/>
              <a:gd name="T17" fmla="*/ 600116 w 606244"/>
              <a:gd name="T18" fmla="*/ 600116 w 606244"/>
              <a:gd name="T19" fmla="*/ 600116 w 606244"/>
              <a:gd name="T20" fmla="*/ 600116 w 606244"/>
              <a:gd name="T21" fmla="*/ 600116 w 606244"/>
              <a:gd name="T22" fmla="*/ 600116 w 606244"/>
              <a:gd name="T23" fmla="*/ 600116 w 606244"/>
              <a:gd name="T24" fmla="*/ 600116 w 606244"/>
              <a:gd name="T25" fmla="*/ 600116 w 606244"/>
              <a:gd name="T26" fmla="*/ 600116 w 606244"/>
              <a:gd name="T27" fmla="*/ 600116 w 606244"/>
              <a:gd name="T28" fmla="*/ 600116 w 606244"/>
              <a:gd name="T29" fmla="*/ 600116 w 606244"/>
              <a:gd name="T30" fmla="*/ 600116 w 606244"/>
              <a:gd name="T31" fmla="*/ 600116 w 606244"/>
              <a:gd name="T32" fmla="*/ 455839 w 606244"/>
              <a:gd name="T33" fmla="*/ 455839 w 606244"/>
              <a:gd name="T34" fmla="*/ 600116 w 606244"/>
              <a:gd name="T35" fmla="*/ 600116 w 606244"/>
              <a:gd name="T36" fmla="*/ 600116 w 606244"/>
              <a:gd name="T37" fmla="*/ 600116 w 606244"/>
              <a:gd name="T38" fmla="*/ 600116 w 606244"/>
              <a:gd name="T39" fmla="*/ 600116 w 606244"/>
              <a:gd name="T40" fmla="*/ 600116 w 606244"/>
              <a:gd name="T41" fmla="*/ 600116 w 606244"/>
              <a:gd name="T42" fmla="*/ 455839 w 606244"/>
              <a:gd name="T43" fmla="*/ 455839 w 606244"/>
              <a:gd name="T44" fmla="*/ 600116 w 606244"/>
              <a:gd name="T45" fmla="*/ 600116 w 606244"/>
              <a:gd name="T46" fmla="*/ 600116 w 606244"/>
              <a:gd name="T47" fmla="*/ 600116 w 606244"/>
              <a:gd name="T48" fmla="*/ 600116 w 606244"/>
              <a:gd name="T49" fmla="*/ 600116 w 606244"/>
              <a:gd name="T50" fmla="*/ 600116 w 606244"/>
              <a:gd name="T51" fmla="*/ 600116 w 606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827" h="6667">
                <a:moveTo>
                  <a:pt x="3413" y="0"/>
                </a:moveTo>
                <a:lnTo>
                  <a:pt x="0" y="3233"/>
                </a:lnTo>
                <a:lnTo>
                  <a:pt x="371" y="3625"/>
                </a:lnTo>
                <a:lnTo>
                  <a:pt x="715" y="3299"/>
                </a:lnTo>
                <a:lnTo>
                  <a:pt x="715" y="6649"/>
                </a:lnTo>
                <a:lnTo>
                  <a:pt x="2874" y="6651"/>
                </a:lnTo>
                <a:lnTo>
                  <a:pt x="2874" y="5665"/>
                </a:lnTo>
                <a:cubicBezTo>
                  <a:pt x="2874" y="5517"/>
                  <a:pt x="2995" y="5395"/>
                  <a:pt x="3144" y="5395"/>
                </a:cubicBezTo>
                <a:lnTo>
                  <a:pt x="3683" y="5395"/>
                </a:lnTo>
                <a:cubicBezTo>
                  <a:pt x="3832" y="5395"/>
                  <a:pt x="3953" y="5517"/>
                  <a:pt x="3953" y="5665"/>
                </a:cubicBezTo>
                <a:lnTo>
                  <a:pt x="3953" y="6652"/>
                </a:lnTo>
                <a:lnTo>
                  <a:pt x="6111" y="6667"/>
                </a:lnTo>
                <a:lnTo>
                  <a:pt x="6111" y="3299"/>
                </a:lnTo>
                <a:lnTo>
                  <a:pt x="6456" y="3625"/>
                </a:lnTo>
                <a:lnTo>
                  <a:pt x="6827" y="3233"/>
                </a:lnTo>
                <a:lnTo>
                  <a:pt x="3413" y="0"/>
                </a:lnTo>
                <a:close/>
                <a:moveTo>
                  <a:pt x="2874" y="4329"/>
                </a:moveTo>
                <a:lnTo>
                  <a:pt x="1794" y="4329"/>
                </a:lnTo>
                <a:lnTo>
                  <a:pt x="1794" y="3249"/>
                </a:lnTo>
                <a:lnTo>
                  <a:pt x="2874" y="3249"/>
                </a:lnTo>
                <a:lnTo>
                  <a:pt x="2874" y="4329"/>
                </a:lnTo>
                <a:close/>
                <a:moveTo>
                  <a:pt x="5032" y="4329"/>
                </a:moveTo>
                <a:lnTo>
                  <a:pt x="3953" y="4329"/>
                </a:lnTo>
                <a:lnTo>
                  <a:pt x="3953" y="3249"/>
                </a:lnTo>
                <a:lnTo>
                  <a:pt x="5032" y="3249"/>
                </a:lnTo>
                <a:lnTo>
                  <a:pt x="5032" y="4329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bg1"/>
            </a:solidFill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/>
          </a:p>
        </p:txBody>
      </p:sp>
      <p:sp>
        <p:nvSpPr>
          <p:cNvPr id="33" name="文本框 32"/>
          <p:cNvSpPr txBox="1"/>
          <p:nvPr/>
        </p:nvSpPr>
        <p:spPr>
          <a:xfrm>
            <a:off x="2699227" y="352390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家访</a:t>
            </a:r>
            <a:endParaRPr lang="zh-CN" altLang="en-US" dirty="0"/>
          </a:p>
        </p:txBody>
      </p:sp>
      <p:sp>
        <p:nvSpPr>
          <p:cNvPr id="34" name="文本框 33"/>
          <p:cNvSpPr txBox="1"/>
          <p:nvPr/>
        </p:nvSpPr>
        <p:spPr>
          <a:xfrm>
            <a:off x="2683312" y="428246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访谈</a:t>
            </a:r>
            <a:endParaRPr lang="zh-CN" altLang="en-US" dirty="0"/>
          </a:p>
        </p:txBody>
      </p:sp>
      <p:sp>
        <p:nvSpPr>
          <p:cNvPr id="35" name="meeting_115918"/>
          <p:cNvSpPr>
            <a:spLocks noChangeAspect="1"/>
          </p:cNvSpPr>
          <p:nvPr/>
        </p:nvSpPr>
        <p:spPr bwMode="auto">
          <a:xfrm>
            <a:off x="2068894" y="4162714"/>
            <a:ext cx="609685" cy="608835"/>
          </a:xfrm>
          <a:custGeom>
            <a:avLst/>
            <a:gdLst>
              <a:gd name="connsiteX0" fmla="*/ 199404 w 608416"/>
              <a:gd name="connsiteY0" fmla="*/ 274640 h 607568"/>
              <a:gd name="connsiteX1" fmla="*/ 409013 w 608416"/>
              <a:gd name="connsiteY1" fmla="*/ 274640 h 607568"/>
              <a:gd name="connsiteX2" fmla="*/ 426992 w 608416"/>
              <a:gd name="connsiteY2" fmla="*/ 292590 h 607568"/>
              <a:gd name="connsiteX3" fmla="*/ 409013 w 608416"/>
              <a:gd name="connsiteY3" fmla="*/ 310541 h 607568"/>
              <a:gd name="connsiteX4" fmla="*/ 322188 w 608416"/>
              <a:gd name="connsiteY4" fmla="*/ 310541 h 607568"/>
              <a:gd name="connsiteX5" fmla="*/ 322188 w 608416"/>
              <a:gd name="connsiteY5" fmla="*/ 589617 h 607568"/>
              <a:gd name="connsiteX6" fmla="*/ 304208 w 608416"/>
              <a:gd name="connsiteY6" fmla="*/ 607568 h 607568"/>
              <a:gd name="connsiteX7" fmla="*/ 286229 w 608416"/>
              <a:gd name="connsiteY7" fmla="*/ 589617 h 607568"/>
              <a:gd name="connsiteX8" fmla="*/ 286229 w 608416"/>
              <a:gd name="connsiteY8" fmla="*/ 310541 h 607568"/>
              <a:gd name="connsiteX9" fmla="*/ 199404 w 608416"/>
              <a:gd name="connsiteY9" fmla="*/ 310541 h 607568"/>
              <a:gd name="connsiteX10" fmla="*/ 181424 w 608416"/>
              <a:gd name="connsiteY10" fmla="*/ 292590 h 607568"/>
              <a:gd name="connsiteX11" fmla="*/ 199404 w 608416"/>
              <a:gd name="connsiteY11" fmla="*/ 274640 h 607568"/>
              <a:gd name="connsiteX12" fmla="*/ 538360 w 608416"/>
              <a:gd name="connsiteY12" fmla="*/ 210638 h 607568"/>
              <a:gd name="connsiteX13" fmla="*/ 601500 w 608416"/>
              <a:gd name="connsiteY13" fmla="*/ 273691 h 607568"/>
              <a:gd name="connsiteX14" fmla="*/ 601500 w 608416"/>
              <a:gd name="connsiteY14" fmla="*/ 418820 h 607568"/>
              <a:gd name="connsiteX15" fmla="*/ 541125 w 608416"/>
              <a:gd name="connsiteY15" fmla="*/ 479112 h 607568"/>
              <a:gd name="connsiteX16" fmla="*/ 462315 w 608416"/>
              <a:gd name="connsiteY16" fmla="*/ 479112 h 607568"/>
              <a:gd name="connsiteX17" fmla="*/ 462315 w 608416"/>
              <a:gd name="connsiteY17" fmla="*/ 586348 h 607568"/>
              <a:gd name="connsiteX18" fmla="*/ 447566 w 608416"/>
              <a:gd name="connsiteY18" fmla="*/ 601076 h 607568"/>
              <a:gd name="connsiteX19" fmla="*/ 377666 w 608416"/>
              <a:gd name="connsiteY19" fmla="*/ 601076 h 607568"/>
              <a:gd name="connsiteX20" fmla="*/ 362918 w 608416"/>
              <a:gd name="connsiteY20" fmla="*/ 586348 h 607568"/>
              <a:gd name="connsiteX21" fmla="*/ 362918 w 608416"/>
              <a:gd name="connsiteY21" fmla="*/ 431707 h 607568"/>
              <a:gd name="connsiteX22" fmla="*/ 413922 w 608416"/>
              <a:gd name="connsiteY22" fmla="*/ 380774 h 607568"/>
              <a:gd name="connsiteX23" fmla="*/ 475373 w 608416"/>
              <a:gd name="connsiteY23" fmla="*/ 380774 h 607568"/>
              <a:gd name="connsiteX24" fmla="*/ 475373 w 608416"/>
              <a:gd name="connsiteY24" fmla="*/ 273691 h 607568"/>
              <a:gd name="connsiteX25" fmla="*/ 538360 w 608416"/>
              <a:gd name="connsiteY25" fmla="*/ 210638 h 607568"/>
              <a:gd name="connsiteX26" fmla="*/ 70055 w 608416"/>
              <a:gd name="connsiteY26" fmla="*/ 210638 h 607568"/>
              <a:gd name="connsiteX27" fmla="*/ 133042 w 608416"/>
              <a:gd name="connsiteY27" fmla="*/ 273691 h 607568"/>
              <a:gd name="connsiteX28" fmla="*/ 133042 w 608416"/>
              <a:gd name="connsiteY28" fmla="*/ 380774 h 607568"/>
              <a:gd name="connsiteX29" fmla="*/ 194493 w 608416"/>
              <a:gd name="connsiteY29" fmla="*/ 380774 h 607568"/>
              <a:gd name="connsiteX30" fmla="*/ 245497 w 608416"/>
              <a:gd name="connsiteY30" fmla="*/ 431707 h 607568"/>
              <a:gd name="connsiteX31" fmla="*/ 245497 w 608416"/>
              <a:gd name="connsiteY31" fmla="*/ 586348 h 607568"/>
              <a:gd name="connsiteX32" fmla="*/ 230749 w 608416"/>
              <a:gd name="connsiteY32" fmla="*/ 601076 h 607568"/>
              <a:gd name="connsiteX33" fmla="*/ 160849 w 608416"/>
              <a:gd name="connsiteY33" fmla="*/ 601076 h 607568"/>
              <a:gd name="connsiteX34" fmla="*/ 146100 w 608416"/>
              <a:gd name="connsiteY34" fmla="*/ 586348 h 607568"/>
              <a:gd name="connsiteX35" fmla="*/ 146100 w 608416"/>
              <a:gd name="connsiteY35" fmla="*/ 479112 h 607568"/>
              <a:gd name="connsiteX36" fmla="*/ 67290 w 608416"/>
              <a:gd name="connsiteY36" fmla="*/ 479112 h 607568"/>
              <a:gd name="connsiteX37" fmla="*/ 6915 w 608416"/>
              <a:gd name="connsiteY37" fmla="*/ 418820 h 607568"/>
              <a:gd name="connsiteX38" fmla="*/ 6915 w 608416"/>
              <a:gd name="connsiteY38" fmla="*/ 273691 h 607568"/>
              <a:gd name="connsiteX39" fmla="*/ 70055 w 608416"/>
              <a:gd name="connsiteY39" fmla="*/ 210638 h 607568"/>
              <a:gd name="connsiteX40" fmla="*/ 349065 w 608416"/>
              <a:gd name="connsiteY40" fmla="*/ 71077 h 607568"/>
              <a:gd name="connsiteX41" fmla="*/ 336314 w 608416"/>
              <a:gd name="connsiteY41" fmla="*/ 76255 h 607568"/>
              <a:gd name="connsiteX42" fmla="*/ 289307 w 608416"/>
              <a:gd name="connsiteY42" fmla="*/ 123358 h 607568"/>
              <a:gd name="connsiteX43" fmla="*/ 272101 w 608416"/>
              <a:gd name="connsiteY43" fmla="*/ 106174 h 607568"/>
              <a:gd name="connsiteX44" fmla="*/ 246600 w 608416"/>
              <a:gd name="connsiteY44" fmla="*/ 106174 h 607568"/>
              <a:gd name="connsiteX45" fmla="*/ 246600 w 608416"/>
              <a:gd name="connsiteY45" fmla="*/ 131490 h 607568"/>
              <a:gd name="connsiteX46" fmla="*/ 276556 w 608416"/>
              <a:gd name="connsiteY46" fmla="*/ 161409 h 607568"/>
              <a:gd name="connsiteX47" fmla="*/ 289307 w 608416"/>
              <a:gd name="connsiteY47" fmla="*/ 166626 h 607568"/>
              <a:gd name="connsiteX48" fmla="*/ 301903 w 608416"/>
              <a:gd name="connsiteY48" fmla="*/ 161409 h 607568"/>
              <a:gd name="connsiteX49" fmla="*/ 361816 w 608416"/>
              <a:gd name="connsiteY49" fmla="*/ 101724 h 607568"/>
              <a:gd name="connsiteX50" fmla="*/ 361816 w 608416"/>
              <a:gd name="connsiteY50" fmla="*/ 76255 h 607568"/>
              <a:gd name="connsiteX51" fmla="*/ 349065 w 608416"/>
              <a:gd name="connsiteY51" fmla="*/ 71077 h 607568"/>
              <a:gd name="connsiteX52" fmla="*/ 538450 w 608416"/>
              <a:gd name="connsiteY52" fmla="*/ 33730 h 607568"/>
              <a:gd name="connsiteX53" fmla="*/ 608416 w 608416"/>
              <a:gd name="connsiteY53" fmla="*/ 103696 h 607568"/>
              <a:gd name="connsiteX54" fmla="*/ 538450 w 608416"/>
              <a:gd name="connsiteY54" fmla="*/ 173662 h 607568"/>
              <a:gd name="connsiteX55" fmla="*/ 468484 w 608416"/>
              <a:gd name="connsiteY55" fmla="*/ 103696 h 607568"/>
              <a:gd name="connsiteX56" fmla="*/ 538450 w 608416"/>
              <a:gd name="connsiteY56" fmla="*/ 33730 h 607568"/>
              <a:gd name="connsiteX57" fmla="*/ 70001 w 608416"/>
              <a:gd name="connsiteY57" fmla="*/ 33730 h 607568"/>
              <a:gd name="connsiteX58" fmla="*/ 140002 w 608416"/>
              <a:gd name="connsiteY58" fmla="*/ 103696 h 607568"/>
              <a:gd name="connsiteX59" fmla="*/ 70001 w 608416"/>
              <a:gd name="connsiteY59" fmla="*/ 173662 h 607568"/>
              <a:gd name="connsiteX60" fmla="*/ 0 w 608416"/>
              <a:gd name="connsiteY60" fmla="*/ 103696 h 607568"/>
              <a:gd name="connsiteX61" fmla="*/ 70001 w 608416"/>
              <a:gd name="connsiteY61" fmla="*/ 33730 h 607568"/>
              <a:gd name="connsiteX62" fmla="*/ 304208 w 608416"/>
              <a:gd name="connsiteY62" fmla="*/ 0 h 607568"/>
              <a:gd name="connsiteX63" fmla="*/ 423110 w 608416"/>
              <a:gd name="connsiteY63" fmla="*/ 118909 h 607568"/>
              <a:gd name="connsiteX64" fmla="*/ 304208 w 608416"/>
              <a:gd name="connsiteY64" fmla="*/ 237664 h 607568"/>
              <a:gd name="connsiteX65" fmla="*/ 185305 w 608416"/>
              <a:gd name="connsiteY65" fmla="*/ 118909 h 607568"/>
              <a:gd name="connsiteX66" fmla="*/ 304208 w 608416"/>
              <a:gd name="connsiteY66" fmla="*/ 0 h 607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08416" h="607568">
                <a:moveTo>
                  <a:pt x="199404" y="274640"/>
                </a:moveTo>
                <a:lnTo>
                  <a:pt x="409013" y="274640"/>
                </a:lnTo>
                <a:cubicBezTo>
                  <a:pt x="418848" y="274640"/>
                  <a:pt x="426992" y="282771"/>
                  <a:pt x="426992" y="292590"/>
                </a:cubicBezTo>
                <a:cubicBezTo>
                  <a:pt x="426992" y="302563"/>
                  <a:pt x="418848" y="310541"/>
                  <a:pt x="409013" y="310541"/>
                </a:cubicBezTo>
                <a:lnTo>
                  <a:pt x="322188" y="310541"/>
                </a:lnTo>
                <a:lnTo>
                  <a:pt x="322188" y="589617"/>
                </a:lnTo>
                <a:cubicBezTo>
                  <a:pt x="322188" y="599437"/>
                  <a:pt x="314197" y="607568"/>
                  <a:pt x="304208" y="607568"/>
                </a:cubicBezTo>
                <a:cubicBezTo>
                  <a:pt x="294220" y="607568"/>
                  <a:pt x="286229" y="599437"/>
                  <a:pt x="286229" y="589617"/>
                </a:cubicBezTo>
                <a:lnTo>
                  <a:pt x="286229" y="310541"/>
                </a:lnTo>
                <a:lnTo>
                  <a:pt x="199404" y="310541"/>
                </a:lnTo>
                <a:cubicBezTo>
                  <a:pt x="189569" y="310541"/>
                  <a:pt x="181424" y="302563"/>
                  <a:pt x="181424" y="292590"/>
                </a:cubicBezTo>
                <a:cubicBezTo>
                  <a:pt x="181424" y="282771"/>
                  <a:pt x="189569" y="274640"/>
                  <a:pt x="199404" y="274640"/>
                </a:cubicBezTo>
                <a:close/>
                <a:moveTo>
                  <a:pt x="538360" y="210638"/>
                </a:moveTo>
                <a:cubicBezTo>
                  <a:pt x="573233" y="210638"/>
                  <a:pt x="601500" y="238866"/>
                  <a:pt x="601500" y="273691"/>
                </a:cubicBezTo>
                <a:lnTo>
                  <a:pt x="601500" y="418820"/>
                </a:lnTo>
                <a:cubicBezTo>
                  <a:pt x="601500" y="452111"/>
                  <a:pt x="574462" y="479112"/>
                  <a:pt x="541125" y="479112"/>
                </a:cubicBezTo>
                <a:lnTo>
                  <a:pt x="462315" y="479112"/>
                </a:lnTo>
                <a:lnTo>
                  <a:pt x="462315" y="586348"/>
                </a:lnTo>
                <a:cubicBezTo>
                  <a:pt x="462315" y="594479"/>
                  <a:pt x="455709" y="601076"/>
                  <a:pt x="447566" y="601076"/>
                </a:cubicBezTo>
                <a:lnTo>
                  <a:pt x="377666" y="601076"/>
                </a:lnTo>
                <a:cubicBezTo>
                  <a:pt x="369524" y="601076"/>
                  <a:pt x="362918" y="594479"/>
                  <a:pt x="362918" y="586348"/>
                </a:cubicBezTo>
                <a:lnTo>
                  <a:pt x="362918" y="431707"/>
                </a:lnTo>
                <a:cubicBezTo>
                  <a:pt x="362918" y="403633"/>
                  <a:pt x="385655" y="380774"/>
                  <a:pt x="413922" y="380774"/>
                </a:cubicBezTo>
                <a:lnTo>
                  <a:pt x="475373" y="380774"/>
                </a:lnTo>
                <a:lnTo>
                  <a:pt x="475373" y="273691"/>
                </a:lnTo>
                <a:cubicBezTo>
                  <a:pt x="475373" y="238866"/>
                  <a:pt x="503640" y="210638"/>
                  <a:pt x="538360" y="210638"/>
                </a:cubicBezTo>
                <a:close/>
                <a:moveTo>
                  <a:pt x="70055" y="210638"/>
                </a:moveTo>
                <a:cubicBezTo>
                  <a:pt x="104775" y="210638"/>
                  <a:pt x="133042" y="238866"/>
                  <a:pt x="133042" y="273691"/>
                </a:cubicBezTo>
                <a:lnTo>
                  <a:pt x="133042" y="380774"/>
                </a:lnTo>
                <a:lnTo>
                  <a:pt x="194493" y="380774"/>
                </a:lnTo>
                <a:cubicBezTo>
                  <a:pt x="222761" y="380774"/>
                  <a:pt x="245497" y="403633"/>
                  <a:pt x="245497" y="431707"/>
                </a:cubicBezTo>
                <a:lnTo>
                  <a:pt x="245497" y="586348"/>
                </a:lnTo>
                <a:cubicBezTo>
                  <a:pt x="245497" y="594479"/>
                  <a:pt x="238891" y="601076"/>
                  <a:pt x="230749" y="601076"/>
                </a:cubicBezTo>
                <a:lnTo>
                  <a:pt x="160849" y="601076"/>
                </a:lnTo>
                <a:cubicBezTo>
                  <a:pt x="152706" y="601076"/>
                  <a:pt x="146100" y="594479"/>
                  <a:pt x="146100" y="586348"/>
                </a:cubicBezTo>
                <a:lnTo>
                  <a:pt x="146100" y="479112"/>
                </a:lnTo>
                <a:lnTo>
                  <a:pt x="67290" y="479112"/>
                </a:lnTo>
                <a:cubicBezTo>
                  <a:pt x="33953" y="479112"/>
                  <a:pt x="6915" y="452111"/>
                  <a:pt x="6915" y="418820"/>
                </a:cubicBezTo>
                <a:lnTo>
                  <a:pt x="6915" y="273691"/>
                </a:lnTo>
                <a:cubicBezTo>
                  <a:pt x="6915" y="238866"/>
                  <a:pt x="35182" y="210638"/>
                  <a:pt x="70055" y="210638"/>
                </a:cubicBezTo>
                <a:close/>
                <a:moveTo>
                  <a:pt x="349065" y="71077"/>
                </a:moveTo>
                <a:cubicBezTo>
                  <a:pt x="344457" y="71077"/>
                  <a:pt x="339848" y="72803"/>
                  <a:pt x="336314" y="76255"/>
                </a:cubicBezTo>
                <a:lnTo>
                  <a:pt x="289307" y="123358"/>
                </a:lnTo>
                <a:lnTo>
                  <a:pt x="272101" y="106174"/>
                </a:lnTo>
                <a:cubicBezTo>
                  <a:pt x="265034" y="99116"/>
                  <a:pt x="253667" y="99116"/>
                  <a:pt x="246600" y="106174"/>
                </a:cubicBezTo>
                <a:cubicBezTo>
                  <a:pt x="239687" y="113232"/>
                  <a:pt x="239687" y="124586"/>
                  <a:pt x="246600" y="131490"/>
                </a:cubicBezTo>
                <a:lnTo>
                  <a:pt x="276556" y="161409"/>
                </a:lnTo>
                <a:cubicBezTo>
                  <a:pt x="280089" y="164938"/>
                  <a:pt x="284698" y="166626"/>
                  <a:pt x="289307" y="166626"/>
                </a:cubicBezTo>
                <a:cubicBezTo>
                  <a:pt x="293915" y="166626"/>
                  <a:pt x="298524" y="164938"/>
                  <a:pt x="301903" y="161409"/>
                </a:cubicBezTo>
                <a:lnTo>
                  <a:pt x="361816" y="101724"/>
                </a:lnTo>
                <a:cubicBezTo>
                  <a:pt x="368728" y="94667"/>
                  <a:pt x="368728" y="83313"/>
                  <a:pt x="361816" y="76255"/>
                </a:cubicBezTo>
                <a:cubicBezTo>
                  <a:pt x="358282" y="72803"/>
                  <a:pt x="353674" y="71077"/>
                  <a:pt x="349065" y="71077"/>
                </a:cubicBezTo>
                <a:close/>
                <a:moveTo>
                  <a:pt x="538450" y="33730"/>
                </a:moveTo>
                <a:cubicBezTo>
                  <a:pt x="577091" y="33730"/>
                  <a:pt x="608416" y="65055"/>
                  <a:pt x="608416" y="103696"/>
                </a:cubicBezTo>
                <a:cubicBezTo>
                  <a:pt x="608416" y="142337"/>
                  <a:pt x="577091" y="173662"/>
                  <a:pt x="538450" y="173662"/>
                </a:cubicBezTo>
                <a:cubicBezTo>
                  <a:pt x="499809" y="173662"/>
                  <a:pt x="468484" y="142337"/>
                  <a:pt x="468484" y="103696"/>
                </a:cubicBezTo>
                <a:cubicBezTo>
                  <a:pt x="468484" y="65055"/>
                  <a:pt x="499809" y="33730"/>
                  <a:pt x="538450" y="33730"/>
                </a:cubicBezTo>
                <a:close/>
                <a:moveTo>
                  <a:pt x="70001" y="33730"/>
                </a:moveTo>
                <a:cubicBezTo>
                  <a:pt x="108661" y="33730"/>
                  <a:pt x="140002" y="65055"/>
                  <a:pt x="140002" y="103696"/>
                </a:cubicBezTo>
                <a:cubicBezTo>
                  <a:pt x="140002" y="142337"/>
                  <a:pt x="108661" y="173662"/>
                  <a:pt x="70001" y="173662"/>
                </a:cubicBezTo>
                <a:cubicBezTo>
                  <a:pt x="31341" y="173662"/>
                  <a:pt x="0" y="142337"/>
                  <a:pt x="0" y="103696"/>
                </a:cubicBezTo>
                <a:cubicBezTo>
                  <a:pt x="0" y="65055"/>
                  <a:pt x="31341" y="33730"/>
                  <a:pt x="70001" y="33730"/>
                </a:cubicBezTo>
                <a:close/>
                <a:moveTo>
                  <a:pt x="304208" y="0"/>
                </a:moveTo>
                <a:cubicBezTo>
                  <a:pt x="369804" y="0"/>
                  <a:pt x="423110" y="53394"/>
                  <a:pt x="423110" y="118909"/>
                </a:cubicBezTo>
                <a:cubicBezTo>
                  <a:pt x="423110" y="184424"/>
                  <a:pt x="369804" y="237664"/>
                  <a:pt x="304208" y="237664"/>
                </a:cubicBezTo>
                <a:cubicBezTo>
                  <a:pt x="238612" y="237664"/>
                  <a:pt x="185305" y="184424"/>
                  <a:pt x="185305" y="118909"/>
                </a:cubicBezTo>
                <a:cubicBezTo>
                  <a:pt x="185305" y="53394"/>
                  <a:pt x="238612" y="0"/>
                  <a:pt x="30420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6400269" y="3178825"/>
            <a:ext cx="110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/>
            </a:lvl1pPr>
          </a:lstStyle>
          <a:p>
            <a:r>
              <a:rPr lang="zh-CN" altLang="en-US" dirty="0"/>
              <a:t>测评无误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6400268" y="4442304"/>
            <a:ext cx="2132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/>
            </a:lvl1pPr>
          </a:lstStyle>
          <a:p>
            <a:r>
              <a:rPr lang="zh-CN" altLang="en-US" dirty="0"/>
              <a:t>撤销</a:t>
            </a:r>
            <a:r>
              <a:rPr lang="zh-CN" altLang="en-US" dirty="0" smtClean="0"/>
              <a:t>申请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（谨慎使用该功能）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11560" y="3856177"/>
            <a:ext cx="1528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/>
              <a:t>辅导员</a:t>
            </a:r>
            <a:endParaRPr lang="zh-CN" altLang="en-US" b="1" dirty="0"/>
          </a:p>
        </p:txBody>
      </p:sp>
      <p:sp>
        <p:nvSpPr>
          <p:cNvPr id="49" name="thick-cross-mark_16194"/>
          <p:cNvSpPr>
            <a:spLocks noChangeAspect="1"/>
          </p:cNvSpPr>
          <p:nvPr/>
        </p:nvSpPr>
        <p:spPr bwMode="auto">
          <a:xfrm>
            <a:off x="5733710" y="4320433"/>
            <a:ext cx="609685" cy="608771"/>
          </a:xfrm>
          <a:custGeom>
            <a:avLst/>
            <a:gdLst>
              <a:gd name="T0" fmla="*/ 2297 w 3128"/>
              <a:gd name="T1" fmla="*/ 57 h 3128"/>
              <a:gd name="T2" fmla="*/ 1727 w 3128"/>
              <a:gd name="T3" fmla="*/ 626 h 3128"/>
              <a:gd name="T4" fmla="*/ 1522 w 3128"/>
              <a:gd name="T5" fmla="*/ 626 h 3128"/>
              <a:gd name="T6" fmla="*/ 994 w 3128"/>
              <a:gd name="T7" fmla="*/ 97 h 3128"/>
              <a:gd name="T8" fmla="*/ 789 w 3128"/>
              <a:gd name="T9" fmla="*/ 97 h 3128"/>
              <a:gd name="T10" fmla="*/ 97 w 3128"/>
              <a:gd name="T11" fmla="*/ 789 h 3128"/>
              <a:gd name="T12" fmla="*/ 97 w 3128"/>
              <a:gd name="T13" fmla="*/ 994 h 3128"/>
              <a:gd name="T14" fmla="*/ 626 w 3128"/>
              <a:gd name="T15" fmla="*/ 1523 h 3128"/>
              <a:gd name="T16" fmla="*/ 626 w 3128"/>
              <a:gd name="T17" fmla="*/ 1728 h 3128"/>
              <a:gd name="T18" fmla="*/ 56 w 3128"/>
              <a:gd name="T19" fmla="*/ 2297 h 3128"/>
              <a:gd name="T20" fmla="*/ 56 w 3128"/>
              <a:gd name="T21" fmla="*/ 2502 h 3128"/>
              <a:gd name="T22" fmla="*/ 626 w 3128"/>
              <a:gd name="T23" fmla="*/ 3071 h 3128"/>
              <a:gd name="T24" fmla="*/ 831 w 3128"/>
              <a:gd name="T25" fmla="*/ 3071 h 3128"/>
              <a:gd name="T26" fmla="*/ 1400 w 3128"/>
              <a:gd name="T27" fmla="*/ 2502 h 3128"/>
              <a:gd name="T28" fmla="*/ 1605 w 3128"/>
              <a:gd name="T29" fmla="*/ 2502 h 3128"/>
              <a:gd name="T30" fmla="*/ 2134 w 3128"/>
              <a:gd name="T31" fmla="*/ 3030 h 3128"/>
              <a:gd name="T32" fmla="*/ 2339 w 3128"/>
              <a:gd name="T33" fmla="*/ 3030 h 3128"/>
              <a:gd name="T34" fmla="*/ 3030 w 3128"/>
              <a:gd name="T35" fmla="*/ 2339 h 3128"/>
              <a:gd name="T36" fmla="*/ 3030 w 3128"/>
              <a:gd name="T37" fmla="*/ 2134 h 3128"/>
              <a:gd name="T38" fmla="*/ 2502 w 3128"/>
              <a:gd name="T39" fmla="*/ 1605 h 3128"/>
              <a:gd name="T40" fmla="*/ 2502 w 3128"/>
              <a:gd name="T41" fmla="*/ 1400 h 3128"/>
              <a:gd name="T42" fmla="*/ 3071 w 3128"/>
              <a:gd name="T43" fmla="*/ 831 h 3128"/>
              <a:gd name="T44" fmla="*/ 3071 w 3128"/>
              <a:gd name="T45" fmla="*/ 626 h 3128"/>
              <a:gd name="T46" fmla="*/ 2502 w 3128"/>
              <a:gd name="T47" fmla="*/ 56 h 3128"/>
              <a:gd name="T48" fmla="*/ 2297 w 3128"/>
              <a:gd name="T49" fmla="*/ 57 h 3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128" h="3128">
                <a:moveTo>
                  <a:pt x="2297" y="57"/>
                </a:moveTo>
                <a:lnTo>
                  <a:pt x="1727" y="626"/>
                </a:lnTo>
                <a:cubicBezTo>
                  <a:pt x="1671" y="683"/>
                  <a:pt x="1579" y="683"/>
                  <a:pt x="1522" y="626"/>
                </a:cubicBezTo>
                <a:lnTo>
                  <a:pt x="994" y="97"/>
                </a:lnTo>
                <a:cubicBezTo>
                  <a:pt x="937" y="41"/>
                  <a:pt x="845" y="41"/>
                  <a:pt x="789" y="97"/>
                </a:cubicBezTo>
                <a:lnTo>
                  <a:pt x="97" y="789"/>
                </a:lnTo>
                <a:cubicBezTo>
                  <a:pt x="41" y="845"/>
                  <a:pt x="41" y="937"/>
                  <a:pt x="97" y="994"/>
                </a:cubicBezTo>
                <a:lnTo>
                  <a:pt x="626" y="1523"/>
                </a:lnTo>
                <a:cubicBezTo>
                  <a:pt x="683" y="1579"/>
                  <a:pt x="683" y="1671"/>
                  <a:pt x="626" y="1728"/>
                </a:cubicBezTo>
                <a:lnTo>
                  <a:pt x="56" y="2297"/>
                </a:lnTo>
                <a:cubicBezTo>
                  <a:pt x="0" y="2354"/>
                  <a:pt x="0" y="2445"/>
                  <a:pt x="56" y="2502"/>
                </a:cubicBezTo>
                <a:lnTo>
                  <a:pt x="626" y="3071"/>
                </a:lnTo>
                <a:cubicBezTo>
                  <a:pt x="682" y="3128"/>
                  <a:pt x="774" y="3128"/>
                  <a:pt x="831" y="3071"/>
                </a:cubicBezTo>
                <a:lnTo>
                  <a:pt x="1400" y="2502"/>
                </a:lnTo>
                <a:cubicBezTo>
                  <a:pt x="1457" y="2445"/>
                  <a:pt x="1548" y="2445"/>
                  <a:pt x="1605" y="2502"/>
                </a:cubicBezTo>
                <a:lnTo>
                  <a:pt x="2134" y="3030"/>
                </a:lnTo>
                <a:cubicBezTo>
                  <a:pt x="2190" y="3087"/>
                  <a:pt x="2282" y="3087"/>
                  <a:pt x="2339" y="3030"/>
                </a:cubicBezTo>
                <a:lnTo>
                  <a:pt x="3030" y="2339"/>
                </a:lnTo>
                <a:cubicBezTo>
                  <a:pt x="3087" y="2282"/>
                  <a:pt x="3087" y="2190"/>
                  <a:pt x="3030" y="2134"/>
                </a:cubicBezTo>
                <a:lnTo>
                  <a:pt x="2502" y="1605"/>
                </a:lnTo>
                <a:cubicBezTo>
                  <a:pt x="2445" y="1548"/>
                  <a:pt x="2445" y="1457"/>
                  <a:pt x="2502" y="1400"/>
                </a:cubicBezTo>
                <a:lnTo>
                  <a:pt x="3071" y="831"/>
                </a:lnTo>
                <a:cubicBezTo>
                  <a:pt x="3128" y="774"/>
                  <a:pt x="3128" y="682"/>
                  <a:pt x="3071" y="626"/>
                </a:cubicBezTo>
                <a:lnTo>
                  <a:pt x="2502" y="56"/>
                </a:lnTo>
                <a:cubicBezTo>
                  <a:pt x="2445" y="0"/>
                  <a:pt x="2353" y="0"/>
                  <a:pt x="2297" y="5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1" name="good-worker_69210"/>
          <p:cNvSpPr>
            <a:spLocks noChangeAspect="1"/>
          </p:cNvSpPr>
          <p:nvPr/>
        </p:nvSpPr>
        <p:spPr bwMode="auto">
          <a:xfrm>
            <a:off x="5787982" y="3000378"/>
            <a:ext cx="584218" cy="609685"/>
          </a:xfrm>
          <a:custGeom>
            <a:avLst/>
            <a:gdLst>
              <a:gd name="connsiteX0" fmla="*/ 519512 w 581137"/>
              <a:gd name="connsiteY0" fmla="*/ 332111 h 606469"/>
              <a:gd name="connsiteX1" fmla="*/ 540163 w 581137"/>
              <a:gd name="connsiteY1" fmla="*/ 340671 h 606469"/>
              <a:gd name="connsiteX2" fmla="*/ 572553 w 581137"/>
              <a:gd name="connsiteY2" fmla="*/ 373014 h 606469"/>
              <a:gd name="connsiteX3" fmla="*/ 572553 w 581137"/>
              <a:gd name="connsiteY3" fmla="*/ 414307 h 606469"/>
              <a:gd name="connsiteX4" fmla="*/ 388637 w 581137"/>
              <a:gd name="connsiteY4" fmla="*/ 597958 h 606469"/>
              <a:gd name="connsiteX5" fmla="*/ 367986 w 581137"/>
              <a:gd name="connsiteY5" fmla="*/ 606469 h 606469"/>
              <a:gd name="connsiteX6" fmla="*/ 347334 w 581137"/>
              <a:gd name="connsiteY6" fmla="*/ 597958 h 606469"/>
              <a:gd name="connsiteX7" fmla="*/ 311096 w 581137"/>
              <a:gd name="connsiteY7" fmla="*/ 561772 h 606469"/>
              <a:gd name="connsiteX8" fmla="*/ 294244 w 581137"/>
              <a:gd name="connsiteY8" fmla="*/ 544944 h 606469"/>
              <a:gd name="connsiteX9" fmla="*/ 257860 w 581137"/>
              <a:gd name="connsiteY9" fmla="*/ 508613 h 606469"/>
              <a:gd name="connsiteX10" fmla="*/ 257860 w 581137"/>
              <a:gd name="connsiteY10" fmla="*/ 467320 h 606469"/>
              <a:gd name="connsiteX11" fmla="*/ 290250 w 581137"/>
              <a:gd name="connsiteY11" fmla="*/ 434977 h 606469"/>
              <a:gd name="connsiteX12" fmla="*/ 310901 w 581137"/>
              <a:gd name="connsiteY12" fmla="*/ 426417 h 606469"/>
              <a:gd name="connsiteX13" fmla="*/ 331553 w 581137"/>
              <a:gd name="connsiteY13" fmla="*/ 434977 h 606469"/>
              <a:gd name="connsiteX14" fmla="*/ 367986 w 581137"/>
              <a:gd name="connsiteY14" fmla="*/ 471308 h 606469"/>
              <a:gd name="connsiteX15" fmla="*/ 377970 w 581137"/>
              <a:gd name="connsiteY15" fmla="*/ 461387 h 606469"/>
              <a:gd name="connsiteX16" fmla="*/ 498860 w 581137"/>
              <a:gd name="connsiteY16" fmla="*/ 340671 h 606469"/>
              <a:gd name="connsiteX17" fmla="*/ 519512 w 581137"/>
              <a:gd name="connsiteY17" fmla="*/ 332111 h 606469"/>
              <a:gd name="connsiteX18" fmla="*/ 51961 w 581137"/>
              <a:gd name="connsiteY18" fmla="*/ 289771 h 606469"/>
              <a:gd name="connsiteX19" fmla="*/ 97543 w 581137"/>
              <a:gd name="connsiteY19" fmla="*/ 289771 h 606469"/>
              <a:gd name="connsiteX20" fmla="*/ 116486 w 581137"/>
              <a:gd name="connsiteY20" fmla="*/ 304796 h 606469"/>
              <a:gd name="connsiteX21" fmla="*/ 143368 w 581137"/>
              <a:gd name="connsiteY21" fmla="*/ 419113 h 606469"/>
              <a:gd name="connsiteX22" fmla="*/ 159828 w 581137"/>
              <a:gd name="connsiteY22" fmla="*/ 445030 h 606469"/>
              <a:gd name="connsiteX23" fmla="*/ 160120 w 581137"/>
              <a:gd name="connsiteY23" fmla="*/ 406228 h 606469"/>
              <a:gd name="connsiteX24" fmla="*/ 180233 w 581137"/>
              <a:gd name="connsiteY24" fmla="*/ 331394 h 606469"/>
              <a:gd name="connsiteX25" fmla="*/ 166792 w 581137"/>
              <a:gd name="connsiteY25" fmla="*/ 301781 h 606469"/>
              <a:gd name="connsiteX26" fmla="*/ 174535 w 581137"/>
              <a:gd name="connsiteY26" fmla="*/ 289771 h 606469"/>
              <a:gd name="connsiteX27" fmla="*/ 188998 w 581137"/>
              <a:gd name="connsiteY27" fmla="*/ 289771 h 606469"/>
              <a:gd name="connsiteX28" fmla="*/ 203413 w 581137"/>
              <a:gd name="connsiteY28" fmla="*/ 289771 h 606469"/>
              <a:gd name="connsiteX29" fmla="*/ 211156 w 581137"/>
              <a:gd name="connsiteY29" fmla="*/ 301781 h 606469"/>
              <a:gd name="connsiteX30" fmla="*/ 197715 w 581137"/>
              <a:gd name="connsiteY30" fmla="*/ 331394 h 606469"/>
              <a:gd name="connsiteX31" fmla="*/ 217876 w 581137"/>
              <a:gd name="connsiteY31" fmla="*/ 406228 h 606469"/>
              <a:gd name="connsiteX32" fmla="*/ 218120 w 581137"/>
              <a:gd name="connsiteY32" fmla="*/ 445030 h 606469"/>
              <a:gd name="connsiteX33" fmla="*/ 234580 w 581137"/>
              <a:gd name="connsiteY33" fmla="*/ 419113 h 606469"/>
              <a:gd name="connsiteX34" fmla="*/ 261462 w 581137"/>
              <a:gd name="connsiteY34" fmla="*/ 304796 h 606469"/>
              <a:gd name="connsiteX35" fmla="*/ 280405 w 581137"/>
              <a:gd name="connsiteY35" fmla="*/ 289771 h 606469"/>
              <a:gd name="connsiteX36" fmla="*/ 325987 w 581137"/>
              <a:gd name="connsiteY36" fmla="*/ 289771 h 606469"/>
              <a:gd name="connsiteX37" fmla="*/ 377948 w 581137"/>
              <a:gd name="connsiteY37" fmla="*/ 341654 h 606469"/>
              <a:gd name="connsiteX38" fmla="*/ 377948 w 581137"/>
              <a:gd name="connsiteY38" fmla="*/ 433847 h 606469"/>
              <a:gd name="connsiteX39" fmla="*/ 367965 w 581137"/>
              <a:gd name="connsiteY39" fmla="*/ 443815 h 606469"/>
              <a:gd name="connsiteX40" fmla="*/ 345320 w 581137"/>
              <a:gd name="connsiteY40" fmla="*/ 421204 h 606469"/>
              <a:gd name="connsiteX41" fmla="*/ 310890 w 581137"/>
              <a:gd name="connsiteY41" fmla="*/ 406957 h 606469"/>
              <a:gd name="connsiteX42" fmla="*/ 276461 w 581137"/>
              <a:gd name="connsiteY42" fmla="*/ 421204 h 606469"/>
              <a:gd name="connsiteX43" fmla="*/ 244076 w 581137"/>
              <a:gd name="connsiteY43" fmla="*/ 453540 h 606469"/>
              <a:gd name="connsiteX44" fmla="*/ 244076 w 581137"/>
              <a:gd name="connsiteY44" fmla="*/ 522344 h 606469"/>
              <a:gd name="connsiteX45" fmla="*/ 280454 w 581137"/>
              <a:gd name="connsiteY45" fmla="*/ 558667 h 606469"/>
              <a:gd name="connsiteX46" fmla="*/ 283522 w 581137"/>
              <a:gd name="connsiteY46" fmla="*/ 561730 h 606469"/>
              <a:gd name="connsiteX47" fmla="*/ 188998 w 581137"/>
              <a:gd name="connsiteY47" fmla="*/ 561730 h 606469"/>
              <a:gd name="connsiteX48" fmla="*/ 19479 w 581137"/>
              <a:gd name="connsiteY48" fmla="*/ 561730 h 606469"/>
              <a:gd name="connsiteX49" fmla="*/ 0 w 581137"/>
              <a:gd name="connsiteY49" fmla="*/ 542280 h 606469"/>
              <a:gd name="connsiteX50" fmla="*/ 0 w 581137"/>
              <a:gd name="connsiteY50" fmla="*/ 341654 h 606469"/>
              <a:gd name="connsiteX51" fmla="*/ 51961 w 581137"/>
              <a:gd name="connsiteY51" fmla="*/ 289771 h 606469"/>
              <a:gd name="connsiteX52" fmla="*/ 273435 w 581137"/>
              <a:gd name="connsiteY52" fmla="*/ 375 h 606469"/>
              <a:gd name="connsiteX53" fmla="*/ 303290 w 581137"/>
              <a:gd name="connsiteY53" fmla="*/ 25467 h 606469"/>
              <a:gd name="connsiteX54" fmla="*/ 303290 w 581137"/>
              <a:gd name="connsiteY54" fmla="*/ 135216 h 606469"/>
              <a:gd name="connsiteX55" fmla="*/ 303290 w 581137"/>
              <a:gd name="connsiteY55" fmla="*/ 147422 h 606469"/>
              <a:gd name="connsiteX56" fmla="*/ 189032 w 581137"/>
              <a:gd name="connsiteY56" fmla="*/ 262180 h 606469"/>
              <a:gd name="connsiteX57" fmla="*/ 73459 w 581137"/>
              <a:gd name="connsiteY57" fmla="*/ 147422 h 606469"/>
              <a:gd name="connsiteX58" fmla="*/ 73459 w 581137"/>
              <a:gd name="connsiteY58" fmla="*/ 81922 h 606469"/>
              <a:gd name="connsiteX59" fmla="*/ 115100 w 581137"/>
              <a:gd name="connsiteY59" fmla="*/ 31059 h 606469"/>
              <a:gd name="connsiteX60" fmla="*/ 273435 w 581137"/>
              <a:gd name="connsiteY60" fmla="*/ 375 h 606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81137" h="606469">
                <a:moveTo>
                  <a:pt x="519512" y="332111"/>
                </a:moveTo>
                <a:cubicBezTo>
                  <a:pt x="526964" y="332111"/>
                  <a:pt x="534464" y="334981"/>
                  <a:pt x="540163" y="340671"/>
                </a:cubicBezTo>
                <a:lnTo>
                  <a:pt x="572553" y="373014"/>
                </a:lnTo>
                <a:cubicBezTo>
                  <a:pt x="583999" y="384395"/>
                  <a:pt x="583999" y="402877"/>
                  <a:pt x="572553" y="414307"/>
                </a:cubicBezTo>
                <a:lnTo>
                  <a:pt x="388637" y="597958"/>
                </a:lnTo>
                <a:cubicBezTo>
                  <a:pt x="382938" y="603648"/>
                  <a:pt x="375486" y="606469"/>
                  <a:pt x="367986" y="606469"/>
                </a:cubicBezTo>
                <a:cubicBezTo>
                  <a:pt x="360485" y="606469"/>
                  <a:pt x="353033" y="603648"/>
                  <a:pt x="347334" y="597958"/>
                </a:cubicBezTo>
                <a:lnTo>
                  <a:pt x="311096" y="561772"/>
                </a:lnTo>
                <a:lnTo>
                  <a:pt x="294244" y="544944"/>
                </a:lnTo>
                <a:lnTo>
                  <a:pt x="257860" y="508613"/>
                </a:lnTo>
                <a:cubicBezTo>
                  <a:pt x="246414" y="497183"/>
                  <a:pt x="246414" y="478701"/>
                  <a:pt x="257860" y="467320"/>
                </a:cubicBezTo>
                <a:lnTo>
                  <a:pt x="290250" y="434977"/>
                </a:lnTo>
                <a:cubicBezTo>
                  <a:pt x="295949" y="429287"/>
                  <a:pt x="303449" y="426417"/>
                  <a:pt x="310901" y="426417"/>
                </a:cubicBezTo>
                <a:cubicBezTo>
                  <a:pt x="318402" y="426417"/>
                  <a:pt x="325854" y="429287"/>
                  <a:pt x="331553" y="434977"/>
                </a:cubicBezTo>
                <a:lnTo>
                  <a:pt x="367986" y="471308"/>
                </a:lnTo>
                <a:lnTo>
                  <a:pt x="377970" y="461387"/>
                </a:lnTo>
                <a:lnTo>
                  <a:pt x="498860" y="340671"/>
                </a:lnTo>
                <a:cubicBezTo>
                  <a:pt x="504559" y="334981"/>
                  <a:pt x="512011" y="332111"/>
                  <a:pt x="519512" y="332111"/>
                </a:cubicBezTo>
                <a:close/>
                <a:moveTo>
                  <a:pt x="51961" y="289771"/>
                </a:moveTo>
                <a:lnTo>
                  <a:pt x="97543" y="289771"/>
                </a:lnTo>
                <a:cubicBezTo>
                  <a:pt x="106601" y="289771"/>
                  <a:pt x="114441" y="295995"/>
                  <a:pt x="116486" y="304796"/>
                </a:cubicBezTo>
                <a:lnTo>
                  <a:pt x="143368" y="419113"/>
                </a:lnTo>
                <a:cubicBezTo>
                  <a:pt x="145852" y="429665"/>
                  <a:pt x="151793" y="438660"/>
                  <a:pt x="159828" y="445030"/>
                </a:cubicBezTo>
                <a:cubicBezTo>
                  <a:pt x="157442" y="432193"/>
                  <a:pt x="157539" y="419016"/>
                  <a:pt x="160120" y="406228"/>
                </a:cubicBezTo>
                <a:lnTo>
                  <a:pt x="180233" y="331394"/>
                </a:lnTo>
                <a:lnTo>
                  <a:pt x="166792" y="301781"/>
                </a:lnTo>
                <a:cubicBezTo>
                  <a:pt x="164260" y="296141"/>
                  <a:pt x="168350" y="289771"/>
                  <a:pt x="174535" y="289771"/>
                </a:cubicBezTo>
                <a:lnTo>
                  <a:pt x="188998" y="289771"/>
                </a:lnTo>
                <a:lnTo>
                  <a:pt x="203413" y="289771"/>
                </a:lnTo>
                <a:cubicBezTo>
                  <a:pt x="209598" y="289771"/>
                  <a:pt x="213688" y="296141"/>
                  <a:pt x="211156" y="301781"/>
                </a:cubicBezTo>
                <a:lnTo>
                  <a:pt x="197715" y="331394"/>
                </a:lnTo>
                <a:lnTo>
                  <a:pt x="217876" y="406228"/>
                </a:lnTo>
                <a:cubicBezTo>
                  <a:pt x="220409" y="419016"/>
                  <a:pt x="220506" y="432193"/>
                  <a:pt x="218120" y="445030"/>
                </a:cubicBezTo>
                <a:cubicBezTo>
                  <a:pt x="226155" y="438660"/>
                  <a:pt x="232096" y="429665"/>
                  <a:pt x="234580" y="419113"/>
                </a:cubicBezTo>
                <a:lnTo>
                  <a:pt x="261462" y="304796"/>
                </a:lnTo>
                <a:cubicBezTo>
                  <a:pt x="263507" y="295995"/>
                  <a:pt x="271347" y="289771"/>
                  <a:pt x="280405" y="289771"/>
                </a:cubicBezTo>
                <a:lnTo>
                  <a:pt x="325987" y="289771"/>
                </a:lnTo>
                <a:cubicBezTo>
                  <a:pt x="354670" y="289771"/>
                  <a:pt x="377948" y="313014"/>
                  <a:pt x="377948" y="341654"/>
                </a:cubicBezTo>
                <a:lnTo>
                  <a:pt x="377948" y="433847"/>
                </a:lnTo>
                <a:lnTo>
                  <a:pt x="367965" y="443815"/>
                </a:lnTo>
                <a:lnTo>
                  <a:pt x="345320" y="421204"/>
                </a:lnTo>
                <a:cubicBezTo>
                  <a:pt x="336116" y="412014"/>
                  <a:pt x="323893" y="406957"/>
                  <a:pt x="310890" y="406957"/>
                </a:cubicBezTo>
                <a:cubicBezTo>
                  <a:pt x="297888" y="406957"/>
                  <a:pt x="285665" y="412014"/>
                  <a:pt x="276461" y="421204"/>
                </a:cubicBezTo>
                <a:lnTo>
                  <a:pt x="244076" y="453540"/>
                </a:lnTo>
                <a:cubicBezTo>
                  <a:pt x="225084" y="472503"/>
                  <a:pt x="225084" y="503380"/>
                  <a:pt x="244076" y="522344"/>
                </a:cubicBezTo>
                <a:lnTo>
                  <a:pt x="280454" y="558667"/>
                </a:lnTo>
                <a:lnTo>
                  <a:pt x="283522" y="561730"/>
                </a:lnTo>
                <a:lnTo>
                  <a:pt x="188998" y="561730"/>
                </a:lnTo>
                <a:lnTo>
                  <a:pt x="19479" y="561730"/>
                </a:lnTo>
                <a:cubicBezTo>
                  <a:pt x="8766" y="561730"/>
                  <a:pt x="0" y="553026"/>
                  <a:pt x="0" y="542280"/>
                </a:cubicBezTo>
                <a:lnTo>
                  <a:pt x="0" y="341654"/>
                </a:lnTo>
                <a:cubicBezTo>
                  <a:pt x="0" y="313014"/>
                  <a:pt x="23278" y="289771"/>
                  <a:pt x="51961" y="289771"/>
                </a:cubicBezTo>
                <a:close/>
                <a:moveTo>
                  <a:pt x="273435" y="375"/>
                </a:moveTo>
                <a:cubicBezTo>
                  <a:pt x="289020" y="-2299"/>
                  <a:pt x="303290" y="9663"/>
                  <a:pt x="303290" y="25467"/>
                </a:cubicBezTo>
                <a:lnTo>
                  <a:pt x="303290" y="135216"/>
                </a:lnTo>
                <a:lnTo>
                  <a:pt x="303290" y="147422"/>
                </a:lnTo>
                <a:cubicBezTo>
                  <a:pt x="303290" y="210831"/>
                  <a:pt x="252492" y="262180"/>
                  <a:pt x="189032" y="262180"/>
                </a:cubicBezTo>
                <a:cubicBezTo>
                  <a:pt x="125523" y="262180"/>
                  <a:pt x="73459" y="210831"/>
                  <a:pt x="73459" y="147422"/>
                </a:cubicBezTo>
                <a:lnTo>
                  <a:pt x="73459" y="81922"/>
                </a:lnTo>
                <a:cubicBezTo>
                  <a:pt x="73459" y="57220"/>
                  <a:pt x="90895" y="35970"/>
                  <a:pt x="115100" y="31059"/>
                </a:cubicBezTo>
                <a:cubicBezTo>
                  <a:pt x="136238" y="26828"/>
                  <a:pt x="254538" y="3585"/>
                  <a:pt x="273435" y="37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54" name="图片 53"/>
          <p:cNvPicPr>
            <a:picLocks noChangeAspect="1"/>
          </p:cNvPicPr>
          <p:nvPr/>
        </p:nvPicPr>
        <p:blipFill rotWithShape="1">
          <a:blip r:embed="rId1"/>
          <a:srcRect l="18578" t="37394" r="53937" b="47535"/>
          <a:stretch>
            <a:fillRect/>
          </a:stretch>
        </p:blipFill>
        <p:spPr>
          <a:xfrm>
            <a:off x="4572000" y="1556538"/>
            <a:ext cx="4335782" cy="1336621"/>
          </a:xfrm>
          <a:prstGeom prst="rect">
            <a:avLst/>
          </a:prstGeom>
        </p:spPr>
      </p:pic>
      <p:sp>
        <p:nvSpPr>
          <p:cNvPr id="57" name="文本框 56"/>
          <p:cNvSpPr txBox="1"/>
          <p:nvPr/>
        </p:nvSpPr>
        <p:spPr>
          <a:xfrm>
            <a:off x="4571999" y="2408223"/>
            <a:ext cx="773919" cy="2880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61" name="up-right-arrow_56916"/>
          <p:cNvSpPr>
            <a:spLocks noChangeAspect="1"/>
          </p:cNvSpPr>
          <p:nvPr/>
        </p:nvSpPr>
        <p:spPr bwMode="auto">
          <a:xfrm rot="2613119">
            <a:off x="4075670" y="3663956"/>
            <a:ext cx="913754" cy="901797"/>
          </a:xfrm>
          <a:custGeom>
            <a:avLst/>
            <a:gdLst>
              <a:gd name="T0" fmla="*/ 1756 w 13054"/>
              <a:gd name="T1" fmla="*/ 12900 h 12900"/>
              <a:gd name="T2" fmla="*/ 624 w 13054"/>
              <a:gd name="T3" fmla="*/ 12432 h 12900"/>
              <a:gd name="T4" fmla="*/ 624 w 13054"/>
              <a:gd name="T5" fmla="*/ 10168 h 12900"/>
              <a:gd name="T6" fmla="*/ 7592 w 13054"/>
              <a:gd name="T7" fmla="*/ 3200 h 12900"/>
              <a:gd name="T8" fmla="*/ 4516 w 13054"/>
              <a:gd name="T9" fmla="*/ 3200 h 12900"/>
              <a:gd name="T10" fmla="*/ 2916 w 13054"/>
              <a:gd name="T11" fmla="*/ 1600 h 12900"/>
              <a:gd name="T12" fmla="*/ 4516 w 13054"/>
              <a:gd name="T13" fmla="*/ 0 h 12900"/>
              <a:gd name="T14" fmla="*/ 11455 w 13054"/>
              <a:gd name="T15" fmla="*/ 0 h 12900"/>
              <a:gd name="T16" fmla="*/ 11458 w 13054"/>
              <a:gd name="T17" fmla="*/ 0 h 12900"/>
              <a:gd name="T18" fmla="*/ 12216 w 13054"/>
              <a:gd name="T19" fmla="*/ 192 h 12900"/>
              <a:gd name="T20" fmla="*/ 12218 w 13054"/>
              <a:gd name="T21" fmla="*/ 193 h 12900"/>
              <a:gd name="T22" fmla="*/ 12887 w 13054"/>
              <a:gd name="T23" fmla="*/ 888 h 12900"/>
              <a:gd name="T24" fmla="*/ 13054 w 13054"/>
              <a:gd name="T25" fmla="*/ 1600 h 12900"/>
              <a:gd name="T26" fmla="*/ 13054 w 13054"/>
              <a:gd name="T27" fmla="*/ 8539 h 12900"/>
              <a:gd name="T28" fmla="*/ 11454 w 13054"/>
              <a:gd name="T29" fmla="*/ 10139 h 12900"/>
              <a:gd name="T30" fmla="*/ 9854 w 13054"/>
              <a:gd name="T31" fmla="*/ 8539 h 12900"/>
              <a:gd name="T32" fmla="*/ 9854 w 13054"/>
              <a:gd name="T33" fmla="*/ 5463 h 12900"/>
              <a:gd name="T34" fmla="*/ 2887 w 13054"/>
              <a:gd name="T35" fmla="*/ 12431 h 12900"/>
              <a:gd name="T36" fmla="*/ 1756 w 13054"/>
              <a:gd name="T37" fmla="*/ 12900 h 12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3054" h="12900">
                <a:moveTo>
                  <a:pt x="1756" y="12900"/>
                </a:moveTo>
                <a:cubicBezTo>
                  <a:pt x="1347" y="12900"/>
                  <a:pt x="938" y="12744"/>
                  <a:pt x="624" y="12432"/>
                </a:cubicBezTo>
                <a:cubicBezTo>
                  <a:pt x="0" y="11807"/>
                  <a:pt x="0" y="10793"/>
                  <a:pt x="624" y="10168"/>
                </a:cubicBezTo>
                <a:lnTo>
                  <a:pt x="7592" y="3200"/>
                </a:lnTo>
                <a:lnTo>
                  <a:pt x="4516" y="3200"/>
                </a:lnTo>
                <a:cubicBezTo>
                  <a:pt x="3632" y="3200"/>
                  <a:pt x="2916" y="2484"/>
                  <a:pt x="2916" y="1600"/>
                </a:cubicBezTo>
                <a:cubicBezTo>
                  <a:pt x="2916" y="716"/>
                  <a:pt x="3632" y="0"/>
                  <a:pt x="4516" y="0"/>
                </a:cubicBezTo>
                <a:lnTo>
                  <a:pt x="11455" y="0"/>
                </a:lnTo>
                <a:lnTo>
                  <a:pt x="11458" y="0"/>
                </a:lnTo>
                <a:cubicBezTo>
                  <a:pt x="11722" y="0"/>
                  <a:pt x="11984" y="67"/>
                  <a:pt x="12216" y="192"/>
                </a:cubicBezTo>
                <a:cubicBezTo>
                  <a:pt x="12216" y="192"/>
                  <a:pt x="12218" y="192"/>
                  <a:pt x="12218" y="193"/>
                </a:cubicBezTo>
                <a:cubicBezTo>
                  <a:pt x="12506" y="351"/>
                  <a:pt x="12740" y="595"/>
                  <a:pt x="12887" y="888"/>
                </a:cubicBezTo>
                <a:cubicBezTo>
                  <a:pt x="12998" y="1108"/>
                  <a:pt x="13054" y="1355"/>
                  <a:pt x="13054" y="1600"/>
                </a:cubicBezTo>
                <a:lnTo>
                  <a:pt x="13054" y="8539"/>
                </a:lnTo>
                <a:cubicBezTo>
                  <a:pt x="13054" y="9423"/>
                  <a:pt x="12338" y="10139"/>
                  <a:pt x="11454" y="10139"/>
                </a:cubicBezTo>
                <a:cubicBezTo>
                  <a:pt x="10570" y="10139"/>
                  <a:pt x="9854" y="9423"/>
                  <a:pt x="9854" y="8539"/>
                </a:cubicBezTo>
                <a:lnTo>
                  <a:pt x="9854" y="5463"/>
                </a:lnTo>
                <a:lnTo>
                  <a:pt x="2887" y="12431"/>
                </a:lnTo>
                <a:cubicBezTo>
                  <a:pt x="2575" y="12744"/>
                  <a:pt x="2166" y="12900"/>
                  <a:pt x="1756" y="1290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dirty="0"/>
          </a:p>
        </p:txBody>
      </p:sp>
      <p:sp>
        <p:nvSpPr>
          <p:cNvPr id="62" name="文本框 61"/>
          <p:cNvSpPr txBox="1"/>
          <p:nvPr/>
        </p:nvSpPr>
        <p:spPr>
          <a:xfrm>
            <a:off x="4657167" y="1194306"/>
            <a:ext cx="42506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）排名</a:t>
            </a:r>
            <a:r>
              <a:rPr lang="zh-CN" altLang="en-US" sz="1600" b="1" dirty="0">
                <a:solidFill>
                  <a:srgbClr val="FF0000"/>
                </a:solidFill>
              </a:rPr>
              <a:t>差异情况是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“异常”时的</a:t>
            </a:r>
            <a:r>
              <a:rPr lang="zh-CN" altLang="en-US" sz="1600" b="1" dirty="0">
                <a:solidFill>
                  <a:srgbClr val="FF0000"/>
                </a:solidFill>
              </a:rPr>
              <a:t>处理方法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22" name="文本框 43"/>
          <p:cNvSpPr txBox="1"/>
          <p:nvPr/>
        </p:nvSpPr>
        <p:spPr>
          <a:xfrm>
            <a:off x="6429388" y="3786196"/>
            <a:ext cx="1105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/>
            </a:lvl1pPr>
          </a:lstStyle>
          <a:p>
            <a:r>
              <a:rPr lang="zh-CN" altLang="en-US" dirty="0" smtClean="0"/>
              <a:t>退回</a:t>
            </a:r>
            <a:endParaRPr lang="zh-CN" altLang="en-US" dirty="0"/>
          </a:p>
        </p:txBody>
      </p:sp>
      <p:sp>
        <p:nvSpPr>
          <p:cNvPr id="23" name="文本框 61"/>
          <p:cNvSpPr txBox="1"/>
          <p:nvPr/>
        </p:nvSpPr>
        <p:spPr>
          <a:xfrm>
            <a:off x="214282" y="1000114"/>
            <a:ext cx="391650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）排名差异是什么？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endParaRPr lang="en-US" altLang="zh-CN" sz="1100" b="1" dirty="0" smtClean="0">
              <a:solidFill>
                <a:srgbClr val="FF0000"/>
              </a:solidFill>
            </a:endParaRPr>
          </a:p>
          <a:p>
            <a:r>
              <a:rPr lang="zh-CN" altLang="en-US" sz="1200" b="1" dirty="0" smtClean="0">
                <a:solidFill>
                  <a:srgbClr val="FF0000"/>
                </a:solidFill>
              </a:rPr>
              <a:t>量化测评分排名和民主评议分排名差异超过阈值（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25%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）时，状态显示为异常。</a:t>
            </a:r>
            <a:endParaRPr lang="en-US" altLang="zh-CN" sz="1200" b="1" dirty="0" smtClean="0">
              <a:solidFill>
                <a:srgbClr val="FF0000"/>
              </a:solidFill>
            </a:endParaRPr>
          </a:p>
          <a:p>
            <a:endParaRPr lang="en-US" altLang="zh-CN" sz="900" b="1" dirty="0" smtClean="0">
              <a:solidFill>
                <a:srgbClr val="FF0000"/>
              </a:solidFill>
            </a:endParaRPr>
          </a:p>
          <a:p>
            <a:r>
              <a:rPr lang="zh-CN" altLang="en-US" sz="1200" b="1" dirty="0" smtClean="0">
                <a:solidFill>
                  <a:srgbClr val="FF0000"/>
                </a:solidFill>
              </a:rPr>
              <a:t>阈值计算方法：班级申请信息采集人数*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25%=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排名差值，如果两个排名之间</a:t>
            </a:r>
            <a:r>
              <a:rPr lang="zh-CN" altLang="en-US" sz="1200" b="1" dirty="0">
                <a:solidFill>
                  <a:srgbClr val="FF0000"/>
                </a:solidFill>
              </a:rPr>
              <a:t>超过“排名差值” ，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即为异常。</a:t>
            </a:r>
            <a:endParaRPr lang="en-US" altLang="zh-CN" sz="1200" b="1" dirty="0" smtClean="0">
              <a:solidFill>
                <a:srgbClr val="FF0000"/>
              </a:solidFill>
            </a:endParaRPr>
          </a:p>
          <a:p>
            <a:endParaRPr lang="en-US" altLang="zh-CN" sz="1100" b="1" dirty="0" smtClean="0">
              <a:solidFill>
                <a:srgbClr val="FF0000"/>
              </a:solidFill>
            </a:endParaRPr>
          </a:p>
          <a:p>
            <a:r>
              <a:rPr lang="zh-CN" altLang="en-US" sz="1200" dirty="0" smtClean="0">
                <a:solidFill>
                  <a:srgbClr val="FF0000"/>
                </a:solidFill>
              </a:rPr>
              <a:t>如某班</a:t>
            </a:r>
            <a:r>
              <a:rPr lang="en-US" altLang="zh-CN" sz="1200" dirty="0" smtClean="0">
                <a:solidFill>
                  <a:srgbClr val="FF0000"/>
                </a:solidFill>
              </a:rPr>
              <a:t>8</a:t>
            </a:r>
            <a:r>
              <a:rPr lang="zh-CN" altLang="en-US" sz="1200" dirty="0" smtClean="0">
                <a:solidFill>
                  <a:srgbClr val="FF0000"/>
                </a:solidFill>
              </a:rPr>
              <a:t>人申请，阈值为</a:t>
            </a:r>
            <a:r>
              <a:rPr lang="en-US" altLang="zh-CN" sz="1200" dirty="0" smtClean="0">
                <a:solidFill>
                  <a:srgbClr val="FF0000"/>
                </a:solidFill>
              </a:rPr>
              <a:t>8*25%=2</a:t>
            </a:r>
            <a:r>
              <a:rPr lang="zh-CN" altLang="en-US" sz="1200" dirty="0" smtClean="0">
                <a:solidFill>
                  <a:srgbClr val="FF0000"/>
                </a:solidFill>
              </a:rPr>
              <a:t>。学生</a:t>
            </a:r>
            <a:r>
              <a:rPr lang="en-US" altLang="zh-CN" sz="1200" dirty="0" smtClean="0">
                <a:solidFill>
                  <a:srgbClr val="FF0000"/>
                </a:solidFill>
              </a:rPr>
              <a:t>A</a:t>
            </a:r>
            <a:r>
              <a:rPr lang="zh-CN" altLang="en-US" sz="1200" dirty="0" smtClean="0">
                <a:solidFill>
                  <a:srgbClr val="FF0000"/>
                </a:solidFill>
              </a:rPr>
              <a:t>量化测评排名第</a:t>
            </a:r>
            <a:r>
              <a:rPr lang="en-US" altLang="zh-CN" sz="1200" dirty="0" smtClean="0">
                <a:solidFill>
                  <a:srgbClr val="FF0000"/>
                </a:solidFill>
              </a:rPr>
              <a:t>1</a:t>
            </a:r>
            <a:r>
              <a:rPr lang="zh-CN" altLang="en-US" sz="1200" dirty="0" smtClean="0">
                <a:solidFill>
                  <a:srgbClr val="FF0000"/>
                </a:solidFill>
              </a:rPr>
              <a:t>，但民主测评排名第</a:t>
            </a:r>
            <a:r>
              <a:rPr lang="en-US" altLang="zh-CN" sz="1200" dirty="0" smtClean="0">
                <a:solidFill>
                  <a:srgbClr val="FF0000"/>
                </a:solidFill>
              </a:rPr>
              <a:t>5</a:t>
            </a:r>
            <a:r>
              <a:rPr lang="zh-CN" altLang="en-US" sz="1200" dirty="0" smtClean="0">
                <a:solidFill>
                  <a:srgbClr val="FF0000"/>
                </a:solidFill>
              </a:rPr>
              <a:t>，那么“排名差值”大于</a:t>
            </a:r>
            <a:r>
              <a:rPr lang="en-US" altLang="zh-CN" sz="1200" dirty="0" smtClean="0">
                <a:solidFill>
                  <a:srgbClr val="FF0000"/>
                </a:solidFill>
              </a:rPr>
              <a:t>2</a:t>
            </a:r>
            <a:r>
              <a:rPr lang="zh-CN" altLang="en-US" sz="1200" dirty="0" smtClean="0">
                <a:solidFill>
                  <a:srgbClr val="FF0000"/>
                </a:solidFill>
              </a:rPr>
              <a:t>，就会产生异常。</a:t>
            </a:r>
            <a:endParaRPr lang="en-US" altLang="zh-CN" sz="1200" dirty="0" smtClean="0">
              <a:solidFill>
                <a:srgbClr val="FF0000"/>
              </a:solidFill>
            </a:endParaRPr>
          </a:p>
        </p:txBody>
      </p:sp>
      <p:sp>
        <p:nvSpPr>
          <p:cNvPr id="21" name="文本框 38"/>
          <p:cNvSpPr txBox="1">
            <a:spLocks noChangeArrowheads="1"/>
          </p:cNvSpPr>
          <p:nvPr/>
        </p:nvSpPr>
        <p:spPr bwMode="auto">
          <a:xfrm>
            <a:off x="785786" y="285734"/>
            <a:ext cx="517374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rgbClr val="2E75B6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2400" b="1" dirty="0" smtClean="0">
                <a:solidFill>
                  <a:srgbClr val="2E75B6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、资料审批</a:t>
            </a:r>
            <a:endParaRPr lang="en-US" altLang="zh-CN" sz="2400" b="1" dirty="0">
              <a:solidFill>
                <a:srgbClr val="2E75B6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3" grpId="0"/>
      <p:bldP spid="34" grpId="0"/>
      <p:bldP spid="35" grpId="0" animBg="1"/>
      <p:bldP spid="44" grpId="0"/>
      <p:bldP spid="45" grpId="0"/>
      <p:bldP spid="47" grpId="0"/>
      <p:bldP spid="57" grpId="0" animBg="1"/>
      <p:bldP spid="61" grpId="0" animBg="1"/>
      <p:bldP spid="62" grpId="0"/>
      <p:bldP spid="22" grpId="0"/>
      <p:bldP spid="23" grpId="0"/>
      <p:bldP spid="21" grpId="0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YjRmYTY3NDFmYTY1MzgwODkzODA4MDllMmQ1YmYwYmIifQ==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654</Words>
  <Application>WPS 演示</Application>
  <PresentationFormat>全屏显示(16:9)</PresentationFormat>
  <Paragraphs>52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宋体</vt:lpstr>
      <vt:lpstr>Wingdings</vt:lpstr>
      <vt:lpstr>Verdana</vt:lpstr>
      <vt:lpstr>微软雅黑</vt:lpstr>
      <vt:lpstr>黑体</vt:lpstr>
      <vt:lpstr>华文新魏</vt:lpstr>
      <vt:lpstr>Calibri</vt:lpstr>
      <vt:lpstr>华文楷体</vt:lpstr>
      <vt:lpstr>Arial Unicode MS</vt:lpstr>
      <vt:lpstr>自定义设计方案</vt:lpstr>
      <vt:lpstr>1_自定义设计方案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</dc:creator>
  <cp:lastModifiedBy>outsider</cp:lastModifiedBy>
  <cp:revision>644</cp:revision>
  <dcterms:created xsi:type="dcterms:W3CDTF">2015-04-23T06:49:00Z</dcterms:created>
  <dcterms:modified xsi:type="dcterms:W3CDTF">2024-09-24T08:15:47Z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0CDF7B33875A4C5794B84286511D710D_12</vt:lpwstr>
  </property>
</Properties>
</file>