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38"/>
  </p:notesMasterIdLst>
  <p:handoutMasterIdLst>
    <p:handoutMasterId r:id="rId39"/>
  </p:handoutMasterIdLst>
  <p:sldIdLst>
    <p:sldId id="256" r:id="rId5"/>
    <p:sldId id="519" r:id="rId6"/>
    <p:sldId id="489" r:id="rId7"/>
    <p:sldId id="514" r:id="rId8"/>
    <p:sldId id="517" r:id="rId9"/>
    <p:sldId id="516" r:id="rId10"/>
    <p:sldId id="389" r:id="rId11"/>
    <p:sldId id="508" r:id="rId12"/>
    <p:sldId id="391" r:id="rId13"/>
    <p:sldId id="515" r:id="rId14"/>
    <p:sldId id="510" r:id="rId15"/>
    <p:sldId id="392" r:id="rId16"/>
    <p:sldId id="491" r:id="rId17"/>
    <p:sldId id="490" r:id="rId18"/>
    <p:sldId id="495" r:id="rId19"/>
    <p:sldId id="496" r:id="rId20"/>
    <p:sldId id="497" r:id="rId21"/>
    <p:sldId id="498" r:id="rId22"/>
    <p:sldId id="499" r:id="rId23"/>
    <p:sldId id="500" r:id="rId24"/>
    <p:sldId id="502" r:id="rId25"/>
    <p:sldId id="520" r:id="rId26"/>
    <p:sldId id="492" r:id="rId27"/>
    <p:sldId id="493" r:id="rId28"/>
    <p:sldId id="393" r:id="rId29"/>
    <p:sldId id="505" r:id="rId30"/>
    <p:sldId id="512" r:id="rId31"/>
    <p:sldId id="506" r:id="rId32"/>
    <p:sldId id="503" r:id="rId33"/>
    <p:sldId id="513" r:id="rId34"/>
    <p:sldId id="518" r:id="rId35"/>
    <p:sldId id="504" r:id="rId36"/>
    <p:sldId id="507" r:id="rId37"/>
  </p:sldIdLst>
  <p:sldSz cx="9144000" cy="5143500" type="screen16x9"/>
  <p:notesSz cx="6858000" cy="9144000"/>
  <p:custDataLst>
    <p:tags r:id="rId4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1" orient="horz" pos="1663" userDrawn="1">
          <p15:clr>
            <a:srgbClr val="A4A3A4"/>
          </p15:clr>
        </p15:guide>
        <p15:guide id="2" pos="29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范 耀楠" initials="范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E6EDF6"/>
    <a:srgbClr val="83D515"/>
    <a:srgbClr val="A0E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20" autoAdjust="0"/>
  </p:normalViewPr>
  <p:slideViewPr>
    <p:cSldViewPr showGuides="1">
      <p:cViewPr>
        <p:scale>
          <a:sx n="120" d="100"/>
          <a:sy n="120" d="100"/>
        </p:scale>
        <p:origin x="-1620" y="-486"/>
      </p:cViewPr>
      <p:guideLst>
        <p:guide orient="horz" pos="1620"/>
        <p:guide pos="2880"/>
        <p:guide orient="horz" pos="1663"/>
        <p:guide pos="29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102"/>
      </p:cViewPr>
      <p:guideLst>
        <p:guide orient="horz" pos="2956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4" Type="http://schemas.openxmlformats.org/officeDocument/2006/relationships/tags" Target="tags/tag1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handoutMaster" Target="handoutMasters/handoutMaster1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98D8A-E945-4E5E-9C27-87DA069924B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EC9689E-A786-452C-B6CF-D26B641D1CC7}">
      <dgm:prSet phldrT="[文本]" custT="1"/>
      <dgm:spPr/>
      <dgm:t>
        <a:bodyPr/>
        <a:lstStyle/>
        <a:p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①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4BD6E-3B9F-4253-A109-0E1527E6C27E}" cxnId="{02E4CE60-B381-48E9-8B95-0F106AD0C102}" type="parTrans">
      <dgm:prSet/>
      <dgm:spPr/>
      <dgm:t>
        <a:bodyPr/>
        <a:lstStyle/>
        <a:p>
          <a:endParaRPr lang="zh-CN" altLang="en-US"/>
        </a:p>
      </dgm:t>
    </dgm:pt>
    <dgm:pt modelId="{6A12D9BB-07E6-400B-BC6A-07549A8EFB0A}" cxnId="{02E4CE60-B381-48E9-8B95-0F106AD0C102}" type="sibTrans">
      <dgm:prSet/>
      <dgm:spPr/>
      <dgm:t>
        <a:bodyPr/>
        <a:lstStyle/>
        <a:p>
          <a:endParaRPr lang="zh-CN" altLang="en-US"/>
        </a:p>
      </dgm:t>
    </dgm:pt>
    <dgm:pt modelId="{F9AAD602-9F24-4F33-99B1-EBEFFEC74780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>第一步：注册登录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D644D848-620C-4CFD-8CCF-C1DCA34A636B}" cxnId="{81241D11-114C-405F-AAF2-4C942118EB50}" type="parTrans">
      <dgm:prSet/>
      <dgm:spPr/>
      <dgm:t>
        <a:bodyPr/>
        <a:lstStyle/>
        <a:p>
          <a:endParaRPr lang="zh-CN" altLang="en-US"/>
        </a:p>
      </dgm:t>
    </dgm:pt>
    <dgm:pt modelId="{C94FF672-EB97-477F-B861-6F8B9AB02FC2}" cxnId="{81241D11-114C-405F-AAF2-4C942118EB50}" type="sibTrans">
      <dgm:prSet/>
      <dgm:spPr/>
      <dgm:t>
        <a:bodyPr/>
        <a:lstStyle/>
        <a:p>
          <a:endParaRPr lang="zh-CN" altLang="en-US"/>
        </a:p>
      </dgm:t>
    </dgm:pt>
    <dgm:pt modelId="{8F0DB55B-2332-46C8-AF15-FFBB74C6F96A}">
      <dgm:prSet phldrT="[文本]" custT="1"/>
      <dgm:spPr/>
      <dgm:t>
        <a:bodyPr/>
        <a:lstStyle/>
        <a:p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②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3CCDC8C2-14E8-4D00-BF33-EFD873F57944}" cxnId="{38EBAAF3-9432-4ECC-9158-FBBE6FAD6C29}" type="parTrans">
      <dgm:prSet/>
      <dgm:spPr/>
      <dgm:t>
        <a:bodyPr/>
        <a:lstStyle/>
        <a:p>
          <a:endParaRPr lang="zh-CN" altLang="en-US"/>
        </a:p>
      </dgm:t>
    </dgm:pt>
    <dgm:pt modelId="{536C69A2-9839-47C2-8110-0168BD751B4B}" cxnId="{38EBAAF3-9432-4ECC-9158-FBBE6FAD6C29}" type="sibTrans">
      <dgm:prSet/>
      <dgm:spPr/>
      <dgm:t>
        <a:bodyPr/>
        <a:lstStyle/>
        <a:p>
          <a:endParaRPr lang="zh-CN" altLang="en-US"/>
        </a:p>
      </dgm:t>
    </dgm:pt>
    <dgm:pt modelId="{386C1C24-E312-46C7-868F-EC66B9D5F8D4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第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二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步：填报申请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/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862E14B0-4FD9-473B-9627-4699EC923117}" cxnId="{84493F23-970C-4AD0-B8D1-C76230071352}" type="parTrans">
      <dgm:prSet/>
      <dgm:spPr/>
      <dgm:t>
        <a:bodyPr/>
        <a:lstStyle/>
        <a:p>
          <a:endParaRPr lang="zh-CN" altLang="en-US"/>
        </a:p>
      </dgm:t>
    </dgm:pt>
    <dgm:pt modelId="{69F6C339-BEC7-4559-81AC-1D71D84BCEE4}" cxnId="{84493F23-970C-4AD0-B8D1-C76230071352}" type="sibTrans">
      <dgm:prSet/>
      <dgm:spPr/>
      <dgm:t>
        <a:bodyPr/>
        <a:lstStyle/>
        <a:p>
          <a:endParaRPr lang="zh-CN" altLang="en-US"/>
        </a:p>
      </dgm:t>
    </dgm:pt>
    <dgm:pt modelId="{4606C770-7B41-462C-B9E2-BDB0FC441C5D}">
      <dgm:prSet phldrT="[文本]" custT="1"/>
      <dgm:spPr/>
      <dgm:t>
        <a:bodyPr/>
        <a:lstStyle/>
        <a:p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③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2EAEFE56-DC13-40C7-827A-FBEC5341D55D}" cxnId="{21486369-A544-42CA-9775-8A8D67570298}" type="parTrans">
      <dgm:prSet/>
      <dgm:spPr/>
      <dgm:t>
        <a:bodyPr/>
        <a:lstStyle/>
        <a:p>
          <a:endParaRPr lang="zh-CN" altLang="en-US"/>
        </a:p>
      </dgm:t>
    </dgm:pt>
    <dgm:pt modelId="{489A576F-411D-4320-91A2-A051FC4DA075}" cxnId="{21486369-A544-42CA-9775-8A8D67570298}" type="sibTrans">
      <dgm:prSet/>
      <dgm:spPr/>
      <dgm:t>
        <a:bodyPr/>
        <a:lstStyle/>
        <a:p>
          <a:endParaRPr lang="zh-CN" altLang="en-US"/>
        </a:p>
      </dgm:t>
    </dgm:pt>
    <dgm:pt modelId="{AE520530-146D-4F0E-9CB2-FAF8D006A977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第</a:t>
          </a:r>
          <a:r>
            <a:rPr lang="zh-CN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三</a:t>
          </a:r>
          <a:r>
            <a:rPr lang="zh-CN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步：填写信息，上传材料</a:t>
          </a:r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/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668A922B-CF34-48DF-AF8A-BD10994874D8}" cxnId="{960BD823-5948-4262-89CF-C2F145F0C6CE}" type="parTrans">
      <dgm:prSet/>
      <dgm:spPr/>
      <dgm:t>
        <a:bodyPr/>
        <a:lstStyle/>
        <a:p>
          <a:endParaRPr lang="zh-CN" altLang="en-US"/>
        </a:p>
      </dgm:t>
    </dgm:pt>
    <dgm:pt modelId="{26872577-8711-4BAA-85F3-6D47EFB23A1A}" cxnId="{960BD823-5948-4262-89CF-C2F145F0C6CE}" type="sibTrans">
      <dgm:prSet/>
      <dgm:spPr/>
      <dgm:t>
        <a:bodyPr/>
        <a:lstStyle/>
        <a:p>
          <a:endParaRPr lang="zh-CN" altLang="en-US"/>
        </a:p>
      </dgm:t>
    </dgm:pt>
    <dgm:pt modelId="{1BB21926-488F-4AF3-9911-5F14DD6C09D0}">
      <dgm:prSet phldrT="[文本]" custT="1"/>
      <dgm:spPr/>
      <dgm:t>
        <a:bodyPr/>
        <a:lstStyle/>
        <a:p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④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2E5ACA27-1FA7-4CD0-A793-FA6B033AF5D1}" cxnId="{22CE567E-3663-44C4-AFF4-688B81589B68}" type="parTrans">
      <dgm:prSet/>
      <dgm:spPr/>
      <dgm:t>
        <a:bodyPr/>
        <a:lstStyle/>
        <a:p>
          <a:endParaRPr lang="zh-CN" altLang="en-US"/>
        </a:p>
      </dgm:t>
    </dgm:pt>
    <dgm:pt modelId="{3DDBE880-3589-4327-8256-87165BA60F75}" cxnId="{22CE567E-3663-44C4-AFF4-688B81589B68}" type="sibTrans">
      <dgm:prSet/>
      <dgm:spPr/>
      <dgm:t>
        <a:bodyPr/>
        <a:lstStyle/>
        <a:p>
          <a:endParaRPr lang="zh-CN" altLang="en-US"/>
        </a:p>
      </dgm:t>
    </dgm:pt>
    <dgm:pt modelId="{F19F0284-A717-4DBC-81DF-01908687B669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第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四</a:t>
          </a:r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步：提交</a:t>
          </a:r>
          <a:r>
            <a:rPr lang="zh-CN" altLang="en-US" dirty="0">
              <a:solidFill>
                <a:srgbClr val="FF0000"/>
              </a:solidFill>
            </a:rPr>
            <a:t/>
          </a:r>
          <a:endParaRPr lang="zh-CN" altLang="en-US" dirty="0">
            <a:solidFill>
              <a:srgbClr val="FF0000"/>
            </a:solidFill>
          </a:endParaRPr>
        </a:p>
      </dgm:t>
    </dgm:pt>
    <dgm:pt modelId="{3CC95F2D-DB3F-48C4-A844-DB8DCF8A1FE6}" cxnId="{ED779318-9BDA-41D7-928C-2DC9513CEC81}" type="parTrans">
      <dgm:prSet/>
      <dgm:spPr/>
      <dgm:t>
        <a:bodyPr/>
        <a:lstStyle/>
        <a:p>
          <a:endParaRPr lang="zh-CN" altLang="en-US"/>
        </a:p>
      </dgm:t>
    </dgm:pt>
    <dgm:pt modelId="{E7B1A7DF-1DBC-4E17-9EC1-F00232E69876}" cxnId="{ED779318-9BDA-41D7-928C-2DC9513CEC81}" type="sibTrans">
      <dgm:prSet/>
      <dgm:spPr/>
      <dgm:t>
        <a:bodyPr/>
        <a:lstStyle/>
        <a:p>
          <a:endParaRPr lang="zh-CN" altLang="en-US"/>
        </a:p>
      </dgm:t>
    </dgm:pt>
    <dgm:pt modelId="{DF36E9E9-14E6-4BD4-838C-948610983B5E}" type="pres">
      <dgm:prSet presAssocID="{11B98D8A-E945-4E5E-9C27-87DA069924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1B1354E-23CC-47D0-982A-EC8C39E5A5A8}" type="pres">
      <dgm:prSet presAssocID="{7EC9689E-A786-452C-B6CF-D26B641D1CC7}" presName="composite" presStyleCnt="0"/>
      <dgm:spPr/>
    </dgm:pt>
    <dgm:pt modelId="{8F3EB72A-56DF-411D-9DED-89F5789653AB}" type="pres">
      <dgm:prSet presAssocID="{7EC9689E-A786-452C-B6CF-D26B641D1CC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81F8BB-E44A-4087-B064-70532E013787}" type="pres">
      <dgm:prSet presAssocID="{7EC9689E-A786-452C-B6CF-D26B641D1CC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9AC2B1-34C4-45F7-9BFE-D1F4694AF661}" type="pres">
      <dgm:prSet presAssocID="{6A12D9BB-07E6-400B-BC6A-07549A8EFB0A}" presName="sp" presStyleCnt="0"/>
      <dgm:spPr/>
    </dgm:pt>
    <dgm:pt modelId="{AB0BCAD3-E3C4-4E5C-B6F2-DE4763498388}" type="pres">
      <dgm:prSet presAssocID="{8F0DB55B-2332-46C8-AF15-FFBB74C6F96A}" presName="composite" presStyleCnt="0"/>
      <dgm:spPr/>
    </dgm:pt>
    <dgm:pt modelId="{AECA7B25-72D8-4B56-ABD9-173A7A666D5D}" type="pres">
      <dgm:prSet presAssocID="{8F0DB55B-2332-46C8-AF15-FFBB74C6F96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CBEC9B-40DB-486D-ACC2-FA2B862E7277}" type="pres">
      <dgm:prSet presAssocID="{8F0DB55B-2332-46C8-AF15-FFBB74C6F96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B011DE-3C3B-4A93-A685-06814ADFC642}" type="pres">
      <dgm:prSet presAssocID="{536C69A2-9839-47C2-8110-0168BD751B4B}" presName="sp" presStyleCnt="0"/>
      <dgm:spPr/>
    </dgm:pt>
    <dgm:pt modelId="{B612BC92-8966-4CE7-818F-C8C689416564}" type="pres">
      <dgm:prSet presAssocID="{4606C770-7B41-462C-B9E2-BDB0FC441C5D}" presName="composite" presStyleCnt="0"/>
      <dgm:spPr/>
    </dgm:pt>
    <dgm:pt modelId="{6AC458F8-AF2F-460F-9435-5D4F493615AE}" type="pres">
      <dgm:prSet presAssocID="{4606C770-7B41-462C-B9E2-BDB0FC441C5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D6C024-1981-49C1-903B-0CB6D49976FF}" type="pres">
      <dgm:prSet presAssocID="{4606C770-7B41-462C-B9E2-BDB0FC441C5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96E93F-172B-4AB1-811D-056CB770818E}" type="pres">
      <dgm:prSet presAssocID="{489A576F-411D-4320-91A2-A051FC4DA075}" presName="sp" presStyleCnt="0"/>
      <dgm:spPr/>
    </dgm:pt>
    <dgm:pt modelId="{2AC59A61-9B45-45B3-A3E2-44456AA1A6BD}" type="pres">
      <dgm:prSet presAssocID="{1BB21926-488F-4AF3-9911-5F14DD6C09D0}" presName="composite" presStyleCnt="0"/>
      <dgm:spPr/>
    </dgm:pt>
    <dgm:pt modelId="{3D158CBA-1D16-4B97-81FE-3346517E2058}" type="pres">
      <dgm:prSet presAssocID="{1BB21926-488F-4AF3-9911-5F14DD6C09D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096718-141B-4CF4-97C8-AE9D80BB934A}" type="pres">
      <dgm:prSet presAssocID="{1BB21926-488F-4AF3-9911-5F14DD6C09D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2E4CE60-B381-48E9-8B95-0F106AD0C102}" srcId="{11B98D8A-E945-4E5E-9C27-87DA069924B4}" destId="{7EC9689E-A786-452C-B6CF-D26B641D1CC7}" srcOrd="0" destOrd="0" parTransId="{DD44BD6E-3B9F-4253-A109-0E1527E6C27E}" sibTransId="{6A12D9BB-07E6-400B-BC6A-07549A8EFB0A}"/>
    <dgm:cxn modelId="{81241D11-114C-405F-AAF2-4C942118EB50}" srcId="{7EC9689E-A786-452C-B6CF-D26B641D1CC7}" destId="{F9AAD602-9F24-4F33-99B1-EBEFFEC74780}" srcOrd="0" destOrd="0" parTransId="{D644D848-620C-4CFD-8CCF-C1DCA34A636B}" sibTransId="{C94FF672-EB97-477F-B861-6F8B9AB02FC2}"/>
    <dgm:cxn modelId="{38EBAAF3-9432-4ECC-9158-FBBE6FAD6C29}" srcId="{11B98D8A-E945-4E5E-9C27-87DA069924B4}" destId="{8F0DB55B-2332-46C8-AF15-FFBB74C6F96A}" srcOrd="1" destOrd="0" parTransId="{3CCDC8C2-14E8-4D00-BF33-EFD873F57944}" sibTransId="{536C69A2-9839-47C2-8110-0168BD751B4B}"/>
    <dgm:cxn modelId="{84493F23-970C-4AD0-B8D1-C76230071352}" srcId="{8F0DB55B-2332-46C8-AF15-FFBB74C6F96A}" destId="{386C1C24-E312-46C7-868F-EC66B9D5F8D4}" srcOrd="0" destOrd="1" parTransId="{862E14B0-4FD9-473B-9627-4699EC923117}" sibTransId="{69F6C339-BEC7-4559-81AC-1D71D84BCEE4}"/>
    <dgm:cxn modelId="{21486369-A544-42CA-9775-8A8D67570298}" srcId="{11B98D8A-E945-4E5E-9C27-87DA069924B4}" destId="{4606C770-7B41-462C-B9E2-BDB0FC441C5D}" srcOrd="2" destOrd="0" parTransId="{2EAEFE56-DC13-40C7-827A-FBEC5341D55D}" sibTransId="{489A576F-411D-4320-91A2-A051FC4DA075}"/>
    <dgm:cxn modelId="{960BD823-5948-4262-89CF-C2F145F0C6CE}" srcId="{4606C770-7B41-462C-B9E2-BDB0FC441C5D}" destId="{AE520530-146D-4F0E-9CB2-FAF8D006A977}" srcOrd="0" destOrd="2" parTransId="{668A922B-CF34-48DF-AF8A-BD10994874D8}" sibTransId="{26872577-8711-4BAA-85F3-6D47EFB23A1A}"/>
    <dgm:cxn modelId="{22CE567E-3663-44C4-AFF4-688B81589B68}" srcId="{11B98D8A-E945-4E5E-9C27-87DA069924B4}" destId="{1BB21926-488F-4AF3-9911-5F14DD6C09D0}" srcOrd="3" destOrd="0" parTransId="{2E5ACA27-1FA7-4CD0-A793-FA6B033AF5D1}" sibTransId="{3DDBE880-3589-4327-8256-87165BA60F75}"/>
    <dgm:cxn modelId="{ED779318-9BDA-41D7-928C-2DC9513CEC81}" srcId="{1BB21926-488F-4AF3-9911-5F14DD6C09D0}" destId="{F19F0284-A717-4DBC-81DF-01908687B669}" srcOrd="0" destOrd="3" parTransId="{3CC95F2D-DB3F-48C4-A844-DB8DCF8A1FE6}" sibTransId="{E7B1A7DF-1DBC-4E17-9EC1-F00232E69876}"/>
    <dgm:cxn modelId="{098325F0-EB43-4A1F-8168-F73CBAB343A7}" type="presOf" srcId="{11B98D8A-E945-4E5E-9C27-87DA069924B4}" destId="{DF36E9E9-14E6-4BD4-838C-948610983B5E}" srcOrd="0" destOrd="0" presId="urn:microsoft.com/office/officeart/2005/8/layout/chevron2"/>
    <dgm:cxn modelId="{5B96A755-45F7-4698-A415-0D54B6C14164}" type="presParOf" srcId="{DF36E9E9-14E6-4BD4-838C-948610983B5E}" destId="{11B1354E-23CC-47D0-982A-EC8C39E5A5A8}" srcOrd="0" destOrd="0" presId="urn:microsoft.com/office/officeart/2005/8/layout/chevron2"/>
    <dgm:cxn modelId="{27082B38-EA10-48D9-8318-C31CC86A68F9}" type="presParOf" srcId="{11B1354E-23CC-47D0-982A-EC8C39E5A5A8}" destId="{8F3EB72A-56DF-411D-9DED-89F5789653AB}" srcOrd="0" destOrd="0" presId="urn:microsoft.com/office/officeart/2005/8/layout/chevron2"/>
    <dgm:cxn modelId="{2442B816-713F-4E10-83E6-DDEAA2ADE863}" type="presOf" srcId="{7EC9689E-A786-452C-B6CF-D26B641D1CC7}" destId="{8F3EB72A-56DF-411D-9DED-89F5789653AB}" srcOrd="0" destOrd="0" presId="urn:microsoft.com/office/officeart/2005/8/layout/chevron2"/>
    <dgm:cxn modelId="{7F29BA00-F246-4133-ABA4-18B9B46FF939}" type="presParOf" srcId="{11B1354E-23CC-47D0-982A-EC8C39E5A5A8}" destId="{DB81F8BB-E44A-4087-B064-70532E013787}" srcOrd="1" destOrd="0" presId="urn:microsoft.com/office/officeart/2005/8/layout/chevron2"/>
    <dgm:cxn modelId="{E4273D73-867F-4CB2-861F-40BC8C24FAE2}" type="presOf" srcId="{F9AAD602-9F24-4F33-99B1-EBEFFEC74780}" destId="{DB81F8BB-E44A-4087-B064-70532E013787}" srcOrd="0" destOrd="0" presId="urn:microsoft.com/office/officeart/2005/8/layout/chevron2"/>
    <dgm:cxn modelId="{7C38023E-3A63-4062-B5F8-5C58EBD510DD}" type="presParOf" srcId="{DF36E9E9-14E6-4BD4-838C-948610983B5E}" destId="{C79AC2B1-34C4-45F7-9BFE-D1F4694AF661}" srcOrd="1" destOrd="0" presId="urn:microsoft.com/office/officeart/2005/8/layout/chevron2"/>
    <dgm:cxn modelId="{C38240A8-5FDA-42AE-BFF6-2DB3E0066D91}" type="presOf" srcId="{6A12D9BB-07E6-400B-BC6A-07549A8EFB0A}" destId="{C79AC2B1-34C4-45F7-9BFE-D1F4694AF661}" srcOrd="0" destOrd="0" presId="urn:microsoft.com/office/officeart/2005/8/layout/chevron2"/>
    <dgm:cxn modelId="{B4FEC6E1-44D5-4C21-A646-D8E252705D8D}" type="presParOf" srcId="{DF36E9E9-14E6-4BD4-838C-948610983B5E}" destId="{AB0BCAD3-E3C4-4E5C-B6F2-DE4763498388}" srcOrd="2" destOrd="0" presId="urn:microsoft.com/office/officeart/2005/8/layout/chevron2"/>
    <dgm:cxn modelId="{E96A5670-BF28-4049-9B27-5E493FDDE106}" type="presParOf" srcId="{AB0BCAD3-E3C4-4E5C-B6F2-DE4763498388}" destId="{AECA7B25-72D8-4B56-ABD9-173A7A666D5D}" srcOrd="0" destOrd="2" presId="urn:microsoft.com/office/officeart/2005/8/layout/chevron2"/>
    <dgm:cxn modelId="{16A2B7FD-4E63-47BF-8682-5E0F54FEC536}" type="presOf" srcId="{8F0DB55B-2332-46C8-AF15-FFBB74C6F96A}" destId="{AECA7B25-72D8-4B56-ABD9-173A7A666D5D}" srcOrd="0" destOrd="0" presId="urn:microsoft.com/office/officeart/2005/8/layout/chevron2"/>
    <dgm:cxn modelId="{7480F233-2684-4CC1-B12E-92F14FD79106}" type="presParOf" srcId="{AB0BCAD3-E3C4-4E5C-B6F2-DE4763498388}" destId="{ACCBEC9B-40DB-486D-ACC2-FA2B862E7277}" srcOrd="1" destOrd="2" presId="urn:microsoft.com/office/officeart/2005/8/layout/chevron2"/>
    <dgm:cxn modelId="{4A3B0B52-68B4-4A34-B697-C9C934EFF858}" type="presOf" srcId="{386C1C24-E312-46C7-868F-EC66B9D5F8D4}" destId="{ACCBEC9B-40DB-486D-ACC2-FA2B862E7277}" srcOrd="0" destOrd="0" presId="urn:microsoft.com/office/officeart/2005/8/layout/chevron2"/>
    <dgm:cxn modelId="{C64AEBBE-0B9A-4EC5-8AB7-4701D9AE371D}" type="presParOf" srcId="{DF36E9E9-14E6-4BD4-838C-948610983B5E}" destId="{C2B011DE-3C3B-4A93-A685-06814ADFC642}" srcOrd="3" destOrd="0" presId="urn:microsoft.com/office/officeart/2005/8/layout/chevron2"/>
    <dgm:cxn modelId="{268DF138-C391-4649-A2F2-DBBCADB1CB88}" type="presOf" srcId="{536C69A2-9839-47C2-8110-0168BD751B4B}" destId="{C2B011DE-3C3B-4A93-A685-06814ADFC642}" srcOrd="0" destOrd="0" presId="urn:microsoft.com/office/officeart/2005/8/layout/chevron2"/>
    <dgm:cxn modelId="{BDA7F43D-5681-4620-8BEE-9D04A86638F0}" type="presParOf" srcId="{DF36E9E9-14E6-4BD4-838C-948610983B5E}" destId="{B612BC92-8966-4CE7-818F-C8C689416564}" srcOrd="4" destOrd="0" presId="urn:microsoft.com/office/officeart/2005/8/layout/chevron2"/>
    <dgm:cxn modelId="{45DF0A49-F389-4C7E-A441-8A8CFE41B3F7}" type="presParOf" srcId="{B612BC92-8966-4CE7-818F-C8C689416564}" destId="{6AC458F8-AF2F-460F-9435-5D4F493615AE}" srcOrd="0" destOrd="4" presId="urn:microsoft.com/office/officeart/2005/8/layout/chevron2"/>
    <dgm:cxn modelId="{F0185236-CF07-4CF4-99CD-6AD68BFF3A31}" type="presOf" srcId="{4606C770-7B41-462C-B9E2-BDB0FC441C5D}" destId="{6AC458F8-AF2F-460F-9435-5D4F493615AE}" srcOrd="0" destOrd="0" presId="urn:microsoft.com/office/officeart/2005/8/layout/chevron2"/>
    <dgm:cxn modelId="{3AEC9ED1-24CA-40F8-9B5D-1B3EC01DE7BD}" type="presParOf" srcId="{B612BC92-8966-4CE7-818F-C8C689416564}" destId="{83D6C024-1981-49C1-903B-0CB6D49976FF}" srcOrd="1" destOrd="4" presId="urn:microsoft.com/office/officeart/2005/8/layout/chevron2"/>
    <dgm:cxn modelId="{72006093-6ECC-4A9C-9F68-189D45549B77}" type="presOf" srcId="{AE520530-146D-4F0E-9CB2-FAF8D006A977}" destId="{83D6C024-1981-49C1-903B-0CB6D49976FF}" srcOrd="0" destOrd="0" presId="urn:microsoft.com/office/officeart/2005/8/layout/chevron2"/>
    <dgm:cxn modelId="{C00A0A16-7742-470E-892E-DD6A86B6E0C6}" type="presParOf" srcId="{DF36E9E9-14E6-4BD4-838C-948610983B5E}" destId="{3F96E93F-172B-4AB1-811D-056CB770818E}" srcOrd="5" destOrd="0" presId="urn:microsoft.com/office/officeart/2005/8/layout/chevron2"/>
    <dgm:cxn modelId="{F4D85961-A6BC-4EB6-AEAD-8F1B41877C75}" type="presOf" srcId="{489A576F-411D-4320-91A2-A051FC4DA075}" destId="{3F96E93F-172B-4AB1-811D-056CB770818E}" srcOrd="0" destOrd="0" presId="urn:microsoft.com/office/officeart/2005/8/layout/chevron2"/>
    <dgm:cxn modelId="{1BF0B20B-DBE3-4F41-BBF7-D6EE16626808}" type="presParOf" srcId="{DF36E9E9-14E6-4BD4-838C-948610983B5E}" destId="{2AC59A61-9B45-45B3-A3E2-44456AA1A6BD}" srcOrd="6" destOrd="0" presId="urn:microsoft.com/office/officeart/2005/8/layout/chevron2"/>
    <dgm:cxn modelId="{25C7F2F8-6925-46EA-A5D8-A9D6043E6C02}" type="presParOf" srcId="{2AC59A61-9B45-45B3-A3E2-44456AA1A6BD}" destId="{3D158CBA-1D16-4B97-81FE-3346517E2058}" srcOrd="0" destOrd="6" presId="urn:microsoft.com/office/officeart/2005/8/layout/chevron2"/>
    <dgm:cxn modelId="{93F803C0-94E1-4918-913F-559138D1E2B9}" type="presOf" srcId="{1BB21926-488F-4AF3-9911-5F14DD6C09D0}" destId="{3D158CBA-1D16-4B97-81FE-3346517E2058}" srcOrd="0" destOrd="0" presId="urn:microsoft.com/office/officeart/2005/8/layout/chevron2"/>
    <dgm:cxn modelId="{1939AA02-7A54-4482-AA86-45FEBDBBD503}" type="presParOf" srcId="{2AC59A61-9B45-45B3-A3E2-44456AA1A6BD}" destId="{AD096718-141B-4CF4-97C8-AE9D80BB934A}" srcOrd="1" destOrd="6" presId="urn:microsoft.com/office/officeart/2005/8/layout/chevron2"/>
    <dgm:cxn modelId="{4C030076-F545-4F01-AE55-19A0BFB5D6E4}" type="presOf" srcId="{F19F0284-A717-4DBC-81DF-01908687B669}" destId="{AD096718-141B-4CF4-97C8-AE9D80BB934A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00328" cy="3832200"/>
        <a:chOff x="0" y="0"/>
        <a:chExt cx="6000328" cy="3832200"/>
      </a:xfrm>
    </dsp:grpSpPr>
    <dsp:sp modelId="{8F3EB72A-56DF-411D-9DED-89F5789653AB}">
      <dsp:nvSpPr>
        <dsp:cNvPr id="3" name="燕尾形 2"/>
        <dsp:cNvSpPr/>
      </dsp:nvSpPr>
      <dsp:spPr bwMode="white">
        <a:xfrm rot="5400000">
          <a:off x="-160538" y="160538"/>
          <a:ext cx="1070253" cy="749177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①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60538" y="160538"/>
        <a:ext cx="1070253" cy="749177"/>
      </dsp:txXfrm>
    </dsp:sp>
    <dsp:sp modelId="{DB81F8BB-E44A-4087-B064-70532E013787}">
      <dsp:nvSpPr>
        <dsp:cNvPr id="4" name="同侧圆角矩形 3"/>
        <dsp:cNvSpPr/>
      </dsp:nvSpPr>
      <dsp:spPr bwMode="white">
        <a:xfrm rot="5400000">
          <a:off x="3026920" y="-2277743"/>
          <a:ext cx="695665" cy="5251151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>第一步：注册登录</a:t>
          </a:r>
          <a:endParaRPr lang="zh-CN" altLang="en-US" b="1" dirty="0">
            <a:solidFill>
              <a:schemeClr val="dk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sp:txBody>
      <dsp:txXfrm rot="5400000">
        <a:off x="3026920" y="-2277743"/>
        <a:ext cx="695665" cy="5251151"/>
      </dsp:txXfrm>
    </dsp:sp>
    <dsp:sp modelId="{AECA7B25-72D8-4B56-ABD9-173A7A666D5D}">
      <dsp:nvSpPr>
        <dsp:cNvPr id="5" name="燕尾形 4"/>
        <dsp:cNvSpPr/>
      </dsp:nvSpPr>
      <dsp:spPr bwMode="white">
        <a:xfrm rot="5400000">
          <a:off x="-160538" y="1081187"/>
          <a:ext cx="1070253" cy="749177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②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 rot="5400000">
        <a:off x="-160538" y="1081187"/>
        <a:ext cx="1070253" cy="749177"/>
      </dsp:txXfrm>
    </dsp:sp>
    <dsp:sp modelId="{ACCBEC9B-40DB-486D-ACC2-FA2B862E7277}">
      <dsp:nvSpPr>
        <dsp:cNvPr id="6" name="同侧圆角矩形 5"/>
        <dsp:cNvSpPr/>
      </dsp:nvSpPr>
      <dsp:spPr bwMode="white">
        <a:xfrm rot="5400000">
          <a:off x="3026920" y="-1357094"/>
          <a:ext cx="695665" cy="5251151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第</a:t>
          </a: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二</a:t>
          </a: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步：填报申请</a:t>
          </a:r>
          <a:endParaRPr lang="zh-CN" altLang="en-US" b="1" dirty="0">
            <a:solidFill>
              <a:schemeClr val="dk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sp:txBody>
      <dsp:txXfrm rot="5400000">
        <a:off x="3026920" y="-1357094"/>
        <a:ext cx="695665" cy="5251151"/>
      </dsp:txXfrm>
    </dsp:sp>
    <dsp:sp modelId="{6AC458F8-AF2F-460F-9435-5D4F493615AE}">
      <dsp:nvSpPr>
        <dsp:cNvPr id="7" name="燕尾形 6"/>
        <dsp:cNvSpPr/>
      </dsp:nvSpPr>
      <dsp:spPr bwMode="white">
        <a:xfrm rot="5400000">
          <a:off x="-160538" y="2001836"/>
          <a:ext cx="1070253" cy="749177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③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 rot="5400000">
        <a:off x="-160538" y="2001836"/>
        <a:ext cx="1070253" cy="749177"/>
      </dsp:txXfrm>
    </dsp:sp>
    <dsp:sp modelId="{83D6C024-1981-49C1-903B-0CB6D49976FF}">
      <dsp:nvSpPr>
        <dsp:cNvPr id="8" name="同侧圆角矩形 7"/>
        <dsp:cNvSpPr/>
      </dsp:nvSpPr>
      <dsp:spPr bwMode="white">
        <a:xfrm rot="5400000">
          <a:off x="3026920" y="-436445"/>
          <a:ext cx="695665" cy="5251151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第</a:t>
          </a:r>
          <a:r>
            <a:rPr lang="zh-CN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三</a:t>
          </a:r>
          <a:r>
            <a:rPr lang="zh-CN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步：填写信息，上传材料</a:t>
          </a:r>
          <a:endParaRPr lang="zh-CN" altLang="en-US" b="1" dirty="0">
            <a:solidFill>
              <a:schemeClr val="dk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sp:txBody>
      <dsp:txXfrm rot="5400000">
        <a:off x="3026920" y="-436445"/>
        <a:ext cx="695665" cy="5251151"/>
      </dsp:txXfrm>
    </dsp:sp>
    <dsp:sp modelId="{3D158CBA-1D16-4B97-81FE-3346517E2058}">
      <dsp:nvSpPr>
        <dsp:cNvPr id="9" name="燕尾形 8"/>
        <dsp:cNvSpPr/>
      </dsp:nvSpPr>
      <dsp:spPr bwMode="white">
        <a:xfrm rot="5400000">
          <a:off x="-160538" y="2922485"/>
          <a:ext cx="1070253" cy="749177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④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 rot="5400000">
        <a:off x="-160538" y="2922485"/>
        <a:ext cx="1070253" cy="749177"/>
      </dsp:txXfrm>
    </dsp:sp>
    <dsp:sp modelId="{AD096718-141B-4CF4-97C8-AE9D80BB934A}">
      <dsp:nvSpPr>
        <dsp:cNvPr id="10" name="同侧圆角矩形 9"/>
        <dsp:cNvSpPr/>
      </dsp:nvSpPr>
      <dsp:spPr bwMode="white">
        <a:xfrm rot="5400000">
          <a:off x="3026920" y="484204"/>
          <a:ext cx="695665" cy="5251151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28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第</a:t>
          </a: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四</a:t>
          </a: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rPr>
            <a:t>步：提交</a:t>
          </a:r>
          <a:endParaRPr lang="zh-CN" altLang="en-US" dirty="0">
            <a:solidFill>
              <a:srgbClr val="FF0000"/>
            </a:solidFill>
          </a:endParaRPr>
        </a:p>
      </dsp:txBody>
      <dsp:txXfrm rot="5400000">
        <a:off x="3026920" y="484204"/>
        <a:ext cx="695665" cy="5251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51DA079-5583-4494-8FAA-EC3CBBA4815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9213"/>
            <a:ext cx="331311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AF3E-AEC0-40AB-A4C1-07BB1E3AAE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2D1E-EFA2-4FBA-9F63-CAC6EBFD6A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E9EF-FA9C-4CE6-83BD-21A89F0E43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D701D-8693-4AD9-B00C-317BBF3142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6FBD-2921-4A4C-9A79-0033E6D8AE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7E28-AFA8-4EA1-A77F-3EA2A66B1F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186B-66DD-431D-9056-EEA9869FEC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4B0D-A375-4073-BE39-E5F12A1BD66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44F1-10E4-41A3-BCDC-75D7D978A0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5263"/>
            <a:ext cx="107950" cy="576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213" y="195263"/>
            <a:ext cx="495300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24B6-2417-4EFF-9B31-031B684346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7D97B-7BE6-4919-84EC-99A95D2255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91BC-F4B4-44A7-B266-0F00960FA7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BDF3-9936-44C4-8349-C552E2A523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21E1-2095-482C-BC11-69FF4F9AC4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30C3-5308-4759-AD49-CBE7C31171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B5C9-D47A-430D-B63D-C9B3726417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4BA6-DE64-4BA6-AE68-79E4E1E4CB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688D-30C4-4220-8C04-D3E3622D60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3E38-B812-4575-9F9C-66AE622550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D181-0CF4-4229-87B8-E0D7B0B537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F159-CB15-47C5-807B-B3065D5E8D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5263"/>
            <a:ext cx="107950" cy="576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213" y="195263"/>
            <a:ext cx="495300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5D31-CBF2-4CA2-8739-2005C8CA0A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9AA7-4F71-409D-A63D-78C5513EBE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8CAA-1214-4612-B5A3-1654F705F2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7602-EC9F-4E7E-8472-E45219D8D4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ECAF-7DFD-4FB0-9686-E7AF985B1B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6963-8E77-40B2-872D-495BD4CA64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CBF6-5F4F-4406-B1E1-93808735D7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8D4C-0ED0-4978-826A-495209DF21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B8D0-B1C7-431B-AAAD-51D0A592A4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220D-3624-489D-B3EF-619C193A63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2E40-D6F0-4E0E-AA7F-5BC8BA0DAF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003A-4A60-41F2-85DC-15A3D5A282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1.jpe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A785DD8-62DB-42DD-A72E-42FEB48AA35D}" type="slidenum">
              <a:rPr lang="zh-CN" altLang="en-US"/>
            </a:fld>
            <a:endParaRPr lang="zh-CN" altLang="en-US"/>
          </a:p>
        </p:txBody>
      </p:sp>
      <p:pic>
        <p:nvPicPr>
          <p:cNvPr id="1030" name="图片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AD5949C-479C-4EEA-86C5-CAC7D930E52F}" type="slidenum">
              <a:rPr lang="zh-CN" altLang="en-US"/>
            </a:fld>
            <a:endParaRPr lang="zh-CN" altLang="en-US"/>
          </a:p>
        </p:txBody>
      </p:sp>
      <p:pic>
        <p:nvPicPr>
          <p:cNvPr id="2053" name="图片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038B77-7835-4994-9779-14648A584DFB}" type="slidenum">
              <a:rPr lang="zh-CN" altLang="en-US"/>
            </a:fld>
            <a:endParaRPr lang="zh-CN" altLang="en-US"/>
          </a:p>
        </p:txBody>
      </p:sp>
      <p:pic>
        <p:nvPicPr>
          <p:cNvPr id="3077" name="图片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jpe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1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1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1.png"/><Relationship Id="rId1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2.jpeg"/><Relationship Id="rId1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3.png"/><Relationship Id="rId1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70" name="组合 12"/>
          <p:cNvGrpSpPr/>
          <p:nvPr/>
        </p:nvGrpSpPr>
        <p:grpSpPr bwMode="auto">
          <a:xfrm>
            <a:off x="357158" y="285733"/>
            <a:ext cx="4395787" cy="1511301"/>
            <a:chOff x="2219325" y="1816099"/>
            <a:chExt cx="4104114" cy="1511301"/>
          </a:xfrm>
        </p:grpSpPr>
        <p:grpSp>
          <p:nvGrpSpPr>
            <p:cNvPr id="7172" name="组合 9"/>
            <p:cNvGrpSpPr/>
            <p:nvPr/>
          </p:nvGrpSpPr>
          <p:grpSpPr bwMode="auto">
            <a:xfrm>
              <a:off x="2219325" y="1816099"/>
              <a:ext cx="1511808" cy="1511301"/>
              <a:chOff x="1835696" y="1419621"/>
              <a:chExt cx="1512676" cy="151216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835696" y="1419622"/>
                <a:ext cx="1512676" cy="14454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5400000">
                <a:off x="3024682" y="1599459"/>
                <a:ext cx="503527" cy="143853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154505" y="2103779"/>
                <a:ext cx="1512168" cy="143852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35696" y="2787245"/>
                <a:ext cx="1512676" cy="144545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023941" y="2607359"/>
                <a:ext cx="503526" cy="14533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73" name="TextBox 11"/>
            <p:cNvSpPr txBox="1">
              <a:spLocks noChangeArrowheads="1"/>
            </p:cNvSpPr>
            <p:nvPr/>
          </p:nvSpPr>
          <p:spPr bwMode="auto">
            <a:xfrm>
              <a:off x="3802277" y="2716213"/>
              <a:ext cx="2521162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7F7F7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1357290" y="987574"/>
            <a:ext cx="7215238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闽政通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”APP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福建助学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页面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学生使用说明</a:t>
            </a:r>
            <a:endParaRPr lang="en-US" altLang="zh-CN" sz="4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471470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33400" y="928676"/>
            <a:ext cx="4110608" cy="258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第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三步：填写信息，上传材料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3.1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“个人信息”核对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核对个人信息，并将手机号码修改为学生本人的手机号码！</a:t>
            </a:r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）民族信息错误可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忽略，其他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信息如果有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误，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请联系辅导员。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1"/>
          <a:stretch>
            <a:fillRect/>
          </a:stretch>
        </p:blipFill>
        <p:spPr>
          <a:xfrm>
            <a:off x="4932040" y="928676"/>
            <a:ext cx="216810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00192" y="716173"/>
            <a:ext cx="2153344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39552" y="339502"/>
            <a:ext cx="5616624" cy="21837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3.2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家庭成员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家人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情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况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）家庭人口：不计算学生本人，以户口簿和实际情况综合考虑为准，系统设置不超过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人。可计算在内对象：父母、未婚兄弟姐妹等直系亲属。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不计算在内对象：学生本人、爷爷奶奶、已婚兄弟姐妹、外公外婆等其他主要社会关系不计入家庭人口数。家庭人口数与家庭成员信息在逻辑上要一致。</a:t>
            </a:r>
            <a:endParaRPr lang="en-US" altLang="zh-CN" sz="1400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1729" y="2643758"/>
            <a:ext cx="52565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例子</a:t>
            </a:r>
            <a:r>
              <a:rPr lang="zh-CN" altLang="zh-CN" sz="1200" dirty="0" smtClean="0"/>
              <a:t>：</a:t>
            </a:r>
            <a:endParaRPr lang="en-US" altLang="zh-CN" sz="1200" dirty="0" smtClean="0"/>
          </a:p>
          <a:p>
            <a:r>
              <a:rPr lang="zh-CN" altLang="zh-CN" sz="1200" dirty="0" smtClean="0"/>
              <a:t>①</a:t>
            </a:r>
            <a:r>
              <a:rPr lang="zh-CN" altLang="zh-CN" sz="1200" dirty="0"/>
              <a:t>户口簿只有母亲和学生本人，父亲和弟弟在其他户口簿，但实际是一个家庭人员，那么要将父亲和弟弟计算为家庭成员</a:t>
            </a:r>
            <a:r>
              <a:rPr lang="zh-CN" altLang="zh-CN" sz="1200" dirty="0" smtClean="0"/>
              <a:t>。</a:t>
            </a:r>
            <a:endParaRPr lang="en-US" altLang="zh-CN" sz="1200" dirty="0" smtClean="0"/>
          </a:p>
          <a:p>
            <a:r>
              <a:rPr lang="zh-CN" altLang="zh-CN" sz="1200" dirty="0" smtClean="0"/>
              <a:t>②</a:t>
            </a:r>
            <a:r>
              <a:rPr lang="zh-CN" altLang="zh-CN" sz="1200" dirty="0"/>
              <a:t>叔叔或其他非直系亲属在学生的户口簿内，但其独立生活，那么不可以算为家庭成员</a:t>
            </a:r>
            <a:r>
              <a:rPr lang="zh-CN" altLang="zh-CN" sz="1200" dirty="0" smtClean="0"/>
              <a:t>。</a:t>
            </a:r>
            <a:endParaRPr lang="en-US" altLang="zh-CN" sz="1200" dirty="0" smtClean="0"/>
          </a:p>
          <a:p>
            <a:r>
              <a:rPr lang="zh-CN" altLang="zh-CN" sz="1200" dirty="0" smtClean="0"/>
              <a:t>③</a:t>
            </a:r>
            <a:r>
              <a:rPr lang="zh-CN" altLang="zh-CN" sz="1200" dirty="0"/>
              <a:t>户口簿包括父、母及学生</a:t>
            </a:r>
            <a:r>
              <a:rPr lang="en-US" altLang="zh-CN" sz="1200" dirty="0"/>
              <a:t>3</a:t>
            </a:r>
            <a:r>
              <a:rPr lang="zh-CN" altLang="zh-CN" sz="1200" dirty="0"/>
              <a:t>人，但父母离异</a:t>
            </a:r>
            <a:r>
              <a:rPr lang="zh-CN" altLang="zh-CN" sz="1200" dirty="0" smtClean="0"/>
              <a:t>或者</a:t>
            </a:r>
            <a:r>
              <a:rPr lang="zh-CN" altLang="en-US" sz="1200" dirty="0" smtClean="0"/>
              <a:t>父亲</a:t>
            </a:r>
            <a:r>
              <a:rPr lang="zh-CN" altLang="zh-CN" sz="1200" dirty="0" smtClean="0"/>
              <a:t>失</a:t>
            </a:r>
            <a:r>
              <a:rPr lang="zh-CN" altLang="zh-CN" sz="1200" dirty="0"/>
              <a:t>联，学生</a:t>
            </a:r>
            <a:r>
              <a:rPr lang="zh-CN" altLang="zh-CN" sz="1200" dirty="0" smtClean="0"/>
              <a:t>与母亲居住</a:t>
            </a:r>
            <a:r>
              <a:rPr lang="zh-CN" altLang="zh-CN" sz="1200" dirty="0"/>
              <a:t>，那么只能</a:t>
            </a:r>
            <a:r>
              <a:rPr lang="zh-CN" altLang="zh-CN" sz="1200" dirty="0" smtClean="0"/>
              <a:t>将母亲</a:t>
            </a:r>
            <a:r>
              <a:rPr lang="zh-CN" altLang="en-US" sz="1200" dirty="0" smtClean="0"/>
              <a:t>一</a:t>
            </a:r>
            <a:r>
              <a:rPr lang="zh-CN" altLang="zh-CN" sz="1200" dirty="0" smtClean="0"/>
              <a:t>人</a:t>
            </a:r>
            <a:r>
              <a:rPr lang="zh-CN" altLang="zh-CN" sz="1200" dirty="0"/>
              <a:t>计为家庭成员</a:t>
            </a:r>
            <a:r>
              <a:rPr lang="zh-CN" altLang="zh-CN" sz="1200" dirty="0" smtClean="0"/>
              <a:t>。</a:t>
            </a:r>
            <a:endParaRPr lang="en-US" altLang="zh-CN" sz="1200" dirty="0" smtClean="0"/>
          </a:p>
          <a:p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父母离异，母亲、学生和外公外婆同住，也在同一户口本上，外公外婆不计入学生家庭人口数。</a:t>
            </a:r>
            <a:endParaRPr lang="en-US" altLang="zh-CN" sz="1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孤儿由他人收养，可将监护人计入家庭人口数。如仅自己一人，家庭人口填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人。</a:t>
            </a:r>
            <a:endParaRPr lang="en-US" altLang="zh-CN" sz="12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00192" y="716173"/>
            <a:ext cx="2153344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39552" y="857238"/>
            <a:ext cx="5616624" cy="3353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3.2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家庭成员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家人情况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）家庭成员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6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本人信息不填，只需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填其他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家庭成员的信息。所填人数应于家庭人口数在逻辑上一致。不在系统所显示的成员关系列表内的成员不能算入家庭成员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。学生若为孤儿，可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选择填写自己个人信息，关系选择“本人”即可。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）家长手机号：准确填写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）家庭人均年收入：完善家庭成员信息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之后，</a:t>
            </a:r>
            <a:r>
              <a:rPr lang="zh-CN" altLang="en-US" sz="16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由系统自动计算生成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。无需填写。</a:t>
            </a:r>
            <a:endParaRPr lang="en-US" altLang="zh-CN" sz="1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20506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00192" y="716173"/>
            <a:ext cx="2304256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616624" cy="4692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3.2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家庭成员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特殊情况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）家庭遭受自然灾害情况：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填“无”或据实简要描述，应注明事件发生的年月和具体情况。如：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月遭受台风，家中房屋倒塌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1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）家庭遭受突发意外情况：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填“无”或据实简要描述，包括突发疾病、意外事故或变故等，应注明事件发生的年月和情况。如：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月某某车祸重伤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1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）家庭成员因残疾、年迈而劳动能力弱情况：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填“无”或据实简要描述。如某某残疾、某某年迈，心脏病无法劳动。所谓年迈一般指祖辈（爷爷奶奶等），非学生父母（除非个别特殊情况）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）家庭成员失业情况：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填“无”或据实简要描述。应为“失业”，而非自己主动放弃就业。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1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）家庭欠债情况：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填“无”或据实简要描述。应注明欠债年份、原因和金额。如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因旧房改造欠债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万元。欠学费或者生源地贷款不计入欠债范畴。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616624" cy="3353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3.3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家庭经济困难类型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根据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自身家庭经济困难类型</a:t>
            </a:r>
            <a:r>
              <a:rPr lang="zh-CN" altLang="en-US" sz="16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选择：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）城市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低保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家庭；（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）农村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低保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家庭；（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）特困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供养人员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子女；（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）脱贫家庭学生（原建档立卡家庭学生）；（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）脱贫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不稳定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）易致贫返贫监测对象；（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）残疾学生（学生本人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）烈士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子女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）优抚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家庭子女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）孤儿；（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）见义勇为牺牲人员子女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）因公牺牲人员子女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）残疾家庭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子女；（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）其他。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-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13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）类型均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需上传材料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照片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选择“其他”则无需上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传照片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此处类型选择务必实事求是，精准无误。各种类型需要提交的材料详见以下说明。</a:t>
            </a:r>
            <a:endParaRPr lang="zh-CN" altLang="en-US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304944"/>
            <a:ext cx="5760640" cy="4677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3.3.1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困难类型属于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城市低保家庭、农村低保家庭、特困供养人员子女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在上级下达的名单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此处可由辅导员提供材料，由学生上传系统即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可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。（落款日期必须为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年最新材料，不得使用往年材料）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不在上级下达的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名单中的学生：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必须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同时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提供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以下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份材料并拍照上传系统。①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年度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最新的低保证（全部页面）；如果低保证未年检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（日期非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年），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还需附上银行发放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年度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低保补贴的存折或流水单，存折或流水单上应体现账户持有人信息。②学生手写书面情况说明，如：本人家庭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认定为低保家庭，特此说明。以上信息承诺属实，如有虚假愿承担相应的法律责任。签名：某某某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**日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省内学生如果父母享受低保，但是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不在上级下达的名单当中，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可以提供父母身份证号码，由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校通过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“福建省比对系统”查询信息，出具材料作为证明。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提供以上材料的低保家庭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学生（含低保边缘家庭）：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请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选择“其他”家庭经济困难类型，进入后续量化测评项目。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）只有过期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低保证；（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）村（居）委会出具的证明；（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）仅有银行流水单无其它任何证明的；（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）未体现“低保”字眼的银行流水单。（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）低保证为学生爷爷奶奶，且学生信息未在低保证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上。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19015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575846"/>
            <a:ext cx="5760640" cy="3969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3.3.2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脱贫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家庭学生（原建档立卡家庭学生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）、脱贫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不稳定家庭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学生、边缘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易致贫家庭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此处可由辅导员提供材料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，由学生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上传系统即可。（落款日期必须为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最新材料，不得使用往年材料）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必须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同时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提供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以下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①持有原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扶贫手册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或者地方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乡村振兴部门提供的材料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。材料上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应有学生或家长信息。②学生手写书面情况说明，如：本人家庭于****年认定为建档立卡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家庭或脱贫家庭，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特此说明。该信息承诺属实，如有虚假愿承担相应的法律责任。签名：某某某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**日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）无法提供以上材料的建档立卡家庭学生：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请选择“其他”家庭经济困难类型，进入后续量化测评项目。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）村（居）委会或民政部门出具的证明；（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）未加盖乡村振兴部门公章的材料；（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）相关材料无学生或家长信息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3230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3.3.3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家庭困难类型属于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残疾学生（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指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学生本人残疾，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非家庭成员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此处可由辅导员提供材料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，由学生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上传系统即可。（落款日期必须为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最新材料，不得使用往年材料）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必须提供学生本人的残疾证（全部页面），并拍照上传系统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）无法提供以上材料的残疾学生：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请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选择“其他”家庭经济困难类型，进入后续量化测评项目。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258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3.3.4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残疾家庭子女（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指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家庭成员残疾，非学生本人残疾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）提供</a:t>
            </a:r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成员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（父母或法定监护人，非学生本人）残疾证，以及该成员与学生的关系证明（该家庭成员户口簿内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页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并拍照上传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）无法提供以上材料的该类型学生，请选择“其他”家庭经济困难类型，进入后续量化测评项目。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409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3.3.5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 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孤儿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此处可由辅导员提供材料，由学生上传系统即可。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必须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同时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提供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以下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①孤儿证或者民政部门、福利院提供的书面证明。②学生手写书面情况说明，如：本人为孤儿，特此说明。以上信息承诺属实，如有虚假愿承担相应的法律责任。签名：某某某，****年**月**日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）无法提供以上材料的孤儿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请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选择“其他”家庭经济困难类型，进入后续量化测评项目。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特别说明</a:t>
            </a:r>
            <a:r>
              <a:rPr lang="zh-CN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属于孤儿的学生填报家庭成员时，可选择填写自己个人信息，关系选择“本人”即可。</a:t>
            </a:r>
            <a:endParaRPr lang="zh-CN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380505" y="627534"/>
            <a:ext cx="8604596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申请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认定对象</a:t>
            </a:r>
            <a:endParaRPr lang="en-US" altLang="zh-CN" sz="32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/>
            <a:r>
              <a:rPr lang="en-US" altLang="zh-CN" sz="2000" b="1" dirty="0" smtClean="0">
                <a:latin typeface="宋体" panose="02010600030101010101" pitchFamily="2" charset="-122"/>
              </a:rPr>
              <a:t>    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 smtClean="0">
                <a:latin typeface="宋体" panose="02010600030101010101" pitchFamily="2" charset="-122"/>
              </a:rPr>
              <a:t>    </a:t>
            </a:r>
            <a:r>
              <a:rPr lang="en-US" altLang="zh-CN" b="1" dirty="0">
                <a:latin typeface="宋体" panose="02010600030101010101" pitchFamily="2" charset="-122"/>
              </a:rPr>
              <a:t>1.</a:t>
            </a:r>
            <a:r>
              <a:rPr lang="zh-CN" altLang="en-US" b="1" dirty="0">
                <a:latin typeface="宋体" panose="02010600030101010101" pitchFamily="2" charset="-122"/>
              </a:rPr>
              <a:t>学生的家庭经济能力难以满足在校期间的学习、生活基本支出的学生</a:t>
            </a:r>
            <a:r>
              <a:rPr lang="zh-CN" altLang="en-US" b="1" dirty="0" smtClean="0">
                <a:latin typeface="宋体" panose="02010600030101010101" pitchFamily="2" charset="-122"/>
              </a:rPr>
              <a:t>。</a:t>
            </a:r>
            <a:endParaRPr lang="en-US" altLang="zh-CN" b="1" dirty="0" smtClean="0">
              <a:latin typeface="宋体" panose="02010600030101010101" pitchFamily="2" charset="-122"/>
            </a:endParaRPr>
          </a:p>
          <a:p>
            <a:pPr eaLnBrk="1" hangingPunct="1"/>
            <a:endParaRPr lang="zh-CN" altLang="en-US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 smtClean="0">
                <a:latin typeface="宋体" panose="02010600030101010101" pitchFamily="2" charset="-122"/>
              </a:rPr>
              <a:t>    2.</a:t>
            </a:r>
            <a:r>
              <a:rPr lang="zh-CN" altLang="en-US" b="1" dirty="0">
                <a:latin typeface="宋体" panose="02010600030101010101" pitchFamily="2" charset="-122"/>
              </a:rPr>
              <a:t>属于退役士兵身份的</a:t>
            </a:r>
            <a:r>
              <a:rPr lang="zh-CN" altLang="en-US" b="1" dirty="0" smtClean="0">
                <a:latin typeface="宋体" panose="02010600030101010101" pitchFamily="2" charset="-122"/>
              </a:rPr>
              <a:t>学生。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328592" cy="3076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3.3.6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烈士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子女、优抚家庭子女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、见义勇为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牺牲人员子女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、因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公牺牲人员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子女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）必须提供以下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①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相关证件（文件）、抚恤凭证或退役军人（公安、应急）厅提供的名单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②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英烈、优抚对象等人员与学生为法定监护人、被监护人关系的证明，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如户口簿等。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）无法提供以上材料的该类型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学生：请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选择“其他”家庭经济困难类型，进入后续量化测评项目。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3.3.7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其他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属于“其他”类型的，无需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上传材料照片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，进入后续量化测评项目。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3816424" cy="2830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3.3.8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退役士兵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身份的学生需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）类型一：家庭属于脱贫户、低保等兜底对象的，选择相应的家庭困难类型进行认定。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）类型二：其余退役士兵，请选择“其他”选项，按要求完成后续信息填报，并在“在校情况”模块的“是否退役士兵”中选择“是”，上传退役证照片。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6"/>
          <a:stretch>
            <a:fillRect/>
          </a:stretch>
        </p:blipFill>
        <p:spPr bwMode="auto">
          <a:xfrm>
            <a:off x="6804248" y="811475"/>
            <a:ext cx="1964752" cy="40224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sp>
        <p:nvSpPr>
          <p:cNvPr id="2" name="矩形 1"/>
          <p:cNvSpPr/>
          <p:nvPr/>
        </p:nvSpPr>
        <p:spPr>
          <a:xfrm>
            <a:off x="6804248" y="3147814"/>
            <a:ext cx="19647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5" name="Picture 7" descr="C:\Users\windows\Desktop\上线评审材料准备\APP端截图\实名认证_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55160" y="819964"/>
            <a:ext cx="1865312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3599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学生本人情况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）身份证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地址：根据身份证地址选择填报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）户籍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地址：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根据户口簿选择填报，一般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填写生源地地址（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如因入学迁户口到厦门的，也应填报原生源所在地地址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）通讯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地址：“详细通讯地址”和“详细地址”可以是学生在校通讯地址，也可以是家庭通讯地址；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“家庭住址”依据家庭实际住地情况选择。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）其他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信息：“电子邮箱”填学生本人邮箱，“联系人姓名”和“联系人电话”为家长信息，不能填学生的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“学费标准”：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8000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元以上（含）。学校类型：本科。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6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699542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3876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父母收入情况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职业：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请按照选项类型，据实选择父母职业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成员劳动能力：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请按照选项类型，据实选择。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有效证明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1-2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级伤残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必须提供残疾证（能清楚显示残疾人姓名身份证号信息、残疾等级的页面即可）；（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到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级残疾或有一定劳动能力：无需上传证明照片。（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）身体不健康导致劳动能力受限或完全丧失的，应提供医疗病例证明（字迹必须清楚写明病因）。（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）离异、失踪（联）或去世的，可提供离异证明、死亡证明或者加盖死亡注销的户口页等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）如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无以上证明，可以手写情况说明，承诺真实性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字迹潦草无法看清内容的病例、所提供的材料未能有效证明所选选项的、未加盖印章的材料等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除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父母外其他家庭成员劳动能力</a:t>
            </a:r>
            <a:endParaRPr lang="zh-CN" altLang="en-US" sz="14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填报说明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】“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其他家庭成员”是指除</a:t>
            </a:r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父母和学生本人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以外的其他家庭成员情况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。非家庭成员不得填报。相关材料要求同上。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771550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409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不动产：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包括不动产拥有情况、房屋贷款及借款情况、房租收支情况，据实填报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。三项数据逻辑必须吻合。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赡养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endParaRPr lang="en-US" altLang="zh-CN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）非义务教育阶段就学人口：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就读小学、初中属于义务教育阶段，不得统计；其他学段的家庭成员就学人数（含学生本人）应计入其中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。本项数据逻辑必须与家庭成员信息一致。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）需要家庭抚养的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18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岁以下人口：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据实填写且逻辑必须与家庭成员信息一致。（学生本人如已满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18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周岁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不得填写）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）家庭需要赡养的无经济来源人口：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是指父母需要赡养的无经济来源的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老人（爷爷奶奶、外公外婆等），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父母自身不得计入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其中。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771550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904656" cy="4338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医疗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）所指医疗支出必须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为近两年（可放宽从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年至今）的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，其他时间不得计入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）医疗支出费用为“个人承担”部分，不含医保统筹支付等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）有效材料为：医疗票据、住院费用清单、缴费记录凭证等。材料应体现姓名、时间、金额或疾病名称等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）支出对象与学生的关系证明（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如户口簿等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，如果前面有上传过，此处可无需再传。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）如为慢性病，长期自行购买药物且金额较高的，无住院治疗的，可附购药凭证，且至少必须提供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个月购药凭证，并上传材料。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771550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904656" cy="369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医疗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属于国家规定的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36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种重大疾病：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恶性肿瘤；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急性心肌梗塞；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脑中风后遗症；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(4)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重大器官移植术或造血干细胞移植术；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(5)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冠状动脉搭桥术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或称冠状动脉旁路移植术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(6)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终末期肾病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或称慢性肾功能衰竭尿毒症期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(7)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多个肢体缺失；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(8)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急性或亚急性重症肝炎；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(9)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良性脑肿瘤；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(10)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慢性肝功能衰竭失代偿期；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(11)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脑炎后遗症或脑膜炎后遗症；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(12)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深度昏迷；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(13)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双耳失聪；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(14)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双目失明；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(15)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瘫痪；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(16)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心脏瓣膜手术；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(17)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严重阿尔茨海默病；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(18)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严重脑损伤；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(19)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严重帕金森病；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(20)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Ⅲ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度烧伤；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(21)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严重原发性肺动脉高压；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(22)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严重运动神经元病；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(23)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语言能力丧失；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(24)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重型再生障碍性贫血；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(25)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主动脉手术；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(26)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多发性硬化症；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(27)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经输血导致的人类免疫缺陷病毒感染；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(28)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植物人；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(29)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系统性红斑狼疮；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(30)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胰岛素依赖型糖尿病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(I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型糖尿病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(31)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原发性心肌病；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(32)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重症肌无力；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(33)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急性坏死性胰腺炎；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(34)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坏死性筋膜炎；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(35)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终末期肺病；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(36)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严重类风湿性关节炎。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904656" cy="378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家庭受灾或家庭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变故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）必须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为受灾程度较重或较大的变故。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）家庭受灾的可以上传家庭相关的受灾照片、新闻媒体报道截图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）家庭变故的可以上传由司法机关出具的意外事故证明（如交警部门的车祸证明）、突发重大疾病证明等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变故人员与学生的关系证明（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如户口簿等，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如果前面有上传过，此处可无需再传。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）如无其他有效证明时，可以由学生手写情况说明承诺事实，拍照上传。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未体现变故人员信息的证明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材料。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56" y="627534"/>
            <a:ext cx="2103968" cy="374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732240" y="2355726"/>
            <a:ext cx="2016224" cy="2773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83153" y="819964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6120680" cy="4276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3.5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获助贷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勤工助学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填报说明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）获得过的资助项目包括：生源地助学贷款、国家助学金、国家励志奖学金、学费减免、院内勤工助学、高中或专科阶段国家助学金等。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）提交的材料：所上传材料无需每一项都提交，只要能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证明所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选择的选项即可。优先考虑学生自身能够提供的证明材料。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曾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获得过一项资助：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有上述第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）条所列的其中任何一项就可以认定为受过资助。比如，当学年办理过生源地助学贷款，即可认定“曾获得过一项资助”。无需每一个资助项目的证明材料都提交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  连续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三年受过资助：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连续三年有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受过上述第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某一项或某几项资助项目的就可认定为受过资助。比如连续三年办理过生源地助学贷款，即可认定“连续三年受过资助”。如第一年办理过助学贷款、第二年获得国家助学金、第三年获得国家励志奖学金也可以认定为“连续三年受过资助”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  连续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五年受过资助：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连续五年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有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受过上述第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）条所列的某一项或某几项资助项目的就可认定为受过资助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383547" y="627534"/>
            <a:ext cx="8604596" cy="39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写在前面看似没用的话</a:t>
            </a:r>
            <a:endParaRPr lang="en-US" altLang="zh-CN" sz="28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hangingPunct="1"/>
            <a:endParaRPr lang="en-US" altLang="zh-CN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000" b="1" dirty="0">
                <a:latin typeface="宋体" panose="02010600030101010101" pitchFamily="2" charset="-122"/>
              </a:rPr>
              <a:t> 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   1.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国家资助是“雪中送炭”的帮扶，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不是“锦上添花”的荣誉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，请认真评估自身家庭经济条件是否真的需要困难帮扶。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eaLnBrk="1" hangingPunct="1"/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000" b="1" dirty="0" smtClean="0">
                <a:latin typeface="宋体" panose="02010600030101010101" pitchFamily="2" charset="-122"/>
              </a:rPr>
              <a:t>    2.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“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诚信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”在认定过程中价值千金。困难生认定无需地方盖章证明，以学生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承诺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为主，彰显信用价值。但请勿留下不良信用记录。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eaLnBrk="1" hangingPunct="1"/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000" b="1" dirty="0" smtClean="0">
                <a:latin typeface="宋体" panose="02010600030101010101" pitchFamily="2" charset="-122"/>
              </a:rPr>
              <a:t>    3.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“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负责任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”在认定过程中价值千金。成人的社会只有“我负责”，少说“我以为”、“不小心”。 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APP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的系统不稳定，问题多，辅导员以及各级审核工作量大。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所以，请负责任地看好每一项说明，负责任地提交每一项材料，这也是一种能力。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83153" y="819964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383049"/>
            <a:ext cx="5904656" cy="4492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3.5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获助贷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勤工助学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有效证明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必须要能体现姓名、时间、项目内容等。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生源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地助学贷款：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系统截图、贷款受理证明、贷款合同、放款凭证。以上材料必须体现姓名、时间，有一份就可以。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国家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励志奖学金：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提供证书照片。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国家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助学金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有以下其中一项就可以： 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①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银行流水单（必须体现姓名、时间）；②学生个人手写承诺说明书（时间、受助项目、手写签名等，仅限在我校获得的，其他学段获得国家助学金的，由辅导员根据实际情况审核认定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困难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生认定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个人手写承诺说明书（时间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、认定情况、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手写签名等，仅限在我校获得的，其他学段获得国家助学金的，由辅导员根据实际情况审核认定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院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内勤工助学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有以下其中一项就可以： 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①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院内勤工助学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学生工资 申报； 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②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个人手写承诺说明书（时间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、勤工情况、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手写签名等，仅限在我校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进行的。</a:t>
            </a:r>
            <a:r>
              <a:rPr lang="zh-CN" altLang="en-US" sz="1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校外兼职不能算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银行转账手机短信、受助银行卡照片、提供的证明材料的时间与对应选项不符的、未体现受助学生信息的材料，以及水滴筹、轻松筹、专业奖学金等不能算为受过资助。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993636" cy="3091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3.5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获助贷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勤工助学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填报说明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）本学年是否想申请国家助学金：一律选择“是”。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如选择“否”，本学年将无法申请国家助学金，后果自负。</a:t>
            </a:r>
            <a:endParaRPr lang="zh-CN" altLang="en-US" sz="1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）本学年是否想申请国家奖学金：自愿选择，选择结果不影响当学年国家奖学金的评选。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）是否想参加勤工助学（兴才励志成长基地）：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自愿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选择。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）是否想申请兴才计划高等教育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贷款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：自愿选择。该产品为商业贷款产品，非生源地助学贷款。如要申请，请先认真阅读产品介绍。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26" name="Picture 2" descr="C:\Users\windows7\Desktop\微信图片_202110081638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/>
          <a:stretch>
            <a:fillRect/>
          </a:stretch>
        </p:blipFill>
        <p:spPr bwMode="auto">
          <a:xfrm>
            <a:off x="6677204" y="627534"/>
            <a:ext cx="204048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571472" y="857239"/>
            <a:ext cx="8001056" cy="4000527"/>
            <a:chOff x="571472" y="857239"/>
            <a:chExt cx="8001056" cy="4000527"/>
          </a:xfrm>
        </p:grpSpPr>
        <p:pic>
          <p:nvPicPr>
            <p:cNvPr id="15" name="Picture 7" descr="C:\Users\windows\Desktop\上线评审材料准备\APP端截图\实名认证_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421465" y="857239"/>
              <a:ext cx="2151063" cy="4000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571472" y="1142990"/>
              <a:ext cx="5584704" cy="30460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第</a:t>
              </a:r>
              <a:r>
                <a:rPr lang="zh-CN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四步 提交</a:t>
              </a:r>
              <a:endPara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    </a:t>
              </a:r>
              <a:endParaRPr lang="en-US" altLang="zh-CN" sz="1600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en-US" altLang="zh-CN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 </a:t>
              </a:r>
              <a:r>
                <a:rPr lang="en-US" altLang="zh-CN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   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学生依次填写完成后，资料卡各子模块显示“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已完成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”，此时可点击提交。提交后申请信息上传至教师后台端。</a:t>
              </a:r>
              <a:endPara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endPara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1600" b="1" dirty="0" smtClean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特别强调：</a:t>
              </a:r>
              <a:endParaRPr lang="en-US" altLang="zh-CN" sz="16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endParaRPr lang="en-US" altLang="zh-CN" sz="16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（</a:t>
              </a:r>
              <a:r>
                <a:rPr lang="en-US" altLang="zh-CN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1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）一定要在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学校通知的结束时间之前完成提交；</a:t>
              </a:r>
              <a:endPara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endPara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（</a:t>
              </a:r>
              <a:r>
                <a:rPr lang="en-US" altLang="zh-CN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2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）为了防止系统故障，在相关材料准备清楚后，及时填报提交。别非要耗到最后一天、最后一小时</a:t>
              </a:r>
              <a:r>
                <a:rPr lang="en-US" altLang="zh-CN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……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然后，可能就没有后来了。</a:t>
              </a:r>
              <a:endPara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858148" y="1714494"/>
            <a:ext cx="500066" cy="2071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4" name="组合 3"/>
          <p:cNvGrpSpPr/>
          <p:nvPr/>
        </p:nvGrpSpPr>
        <p:grpSpPr bwMode="auto">
          <a:xfrm>
            <a:off x="395536" y="448731"/>
            <a:ext cx="1511301" cy="1511302"/>
            <a:chOff x="1835696" y="1419621"/>
            <a:chExt cx="1512169" cy="1512170"/>
          </a:xfrm>
        </p:grpSpPr>
        <p:sp>
          <p:nvSpPr>
            <p:cNvPr id="5" name="矩形 4"/>
            <p:cNvSpPr/>
            <p:nvPr/>
          </p:nvSpPr>
          <p:spPr>
            <a:xfrm>
              <a:off x="1835697" y="1419621"/>
              <a:ext cx="1512168" cy="144546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3023828" y="1599113"/>
              <a:ext cx="503527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5400000">
              <a:off x="1154268" y="2104227"/>
              <a:ext cx="1512168" cy="142957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835696" y="2787245"/>
              <a:ext cx="1512168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3023828" y="2607755"/>
              <a:ext cx="503526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8195" name="TextBox 10"/>
          <p:cNvSpPr txBox="1">
            <a:spLocks noChangeArrowheads="1"/>
          </p:cNvSpPr>
          <p:nvPr/>
        </p:nvSpPr>
        <p:spPr bwMode="auto">
          <a:xfrm>
            <a:off x="1835716" y="2001421"/>
            <a:ext cx="6769619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世上或许有</a:t>
            </a:r>
            <a:r>
              <a:rPr lang="en-US" altLang="zh-CN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“</a:t>
            </a: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容易</a:t>
            </a:r>
            <a:r>
              <a:rPr lang="en-US" altLang="zh-CN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”</a:t>
            </a: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二字</a:t>
            </a:r>
            <a:endParaRPr lang="zh-CN" altLang="en-US" sz="28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但</a:t>
            </a:r>
            <a:r>
              <a:rPr lang="en-US" altLang="zh-CN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“</a:t>
            </a: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容易</a:t>
            </a:r>
            <a:r>
              <a:rPr lang="en-US" altLang="zh-CN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”</a:t>
            </a: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之前一定是千百次的</a:t>
            </a: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努力</a:t>
            </a:r>
            <a:endParaRPr lang="zh-CN" altLang="en-US" sz="28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加油吧，从认真完成认定</a:t>
            </a: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开始</a:t>
            </a:r>
            <a:endParaRPr lang="zh-CN" altLang="en-US" sz="28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9" y="634468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380505" y="627534"/>
            <a:ext cx="8604596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认定申请工作总体要求</a:t>
            </a:r>
            <a:endParaRPr lang="en-US" altLang="zh-CN" sz="32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/>
            <a:r>
              <a:rPr lang="en-US" altLang="zh-CN" sz="2000" b="1" dirty="0" smtClean="0">
                <a:latin typeface="宋体" panose="02010600030101010101" pitchFamily="2" charset="-122"/>
              </a:rPr>
              <a:t>    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 smtClean="0">
                <a:latin typeface="宋体" panose="02010600030101010101" pitchFamily="2" charset="-122"/>
              </a:rPr>
              <a:t>    1</a:t>
            </a:r>
            <a:r>
              <a:rPr lang="zh-CN" altLang="en-US" b="1" dirty="0" smtClean="0">
                <a:latin typeface="宋体" panose="02010600030101010101" pitchFamily="2" charset="-122"/>
              </a:rPr>
              <a:t>．</a:t>
            </a:r>
            <a:r>
              <a:rPr lang="zh-CN" altLang="en-US" b="1" dirty="0">
                <a:latin typeface="宋体" panose="02010600030101010101" pitchFamily="2" charset="-122"/>
              </a:rPr>
              <a:t>严格对照以下说明，提供相应材料并拍照上传，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不再</a:t>
            </a:r>
            <a:r>
              <a:rPr lang="zh-CN" altLang="en-US" b="1" dirty="0">
                <a:latin typeface="宋体" panose="02010600030101010101" pitchFamily="2" charset="-122"/>
              </a:rPr>
              <a:t>由地方</a:t>
            </a:r>
            <a:r>
              <a:rPr lang="zh-CN" altLang="en-US" b="1" dirty="0" smtClean="0">
                <a:latin typeface="宋体" panose="02010600030101010101" pitchFamily="2" charset="-122"/>
              </a:rPr>
              <a:t>提供贫困证明材料。</a:t>
            </a:r>
            <a:endParaRPr lang="en-US" altLang="zh-CN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 smtClean="0">
                <a:latin typeface="宋体" panose="02010600030101010101" pitchFamily="2" charset="-122"/>
              </a:rPr>
              <a:t>    </a:t>
            </a:r>
            <a:endParaRPr lang="en-US" altLang="zh-CN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en-US" altLang="zh-CN" b="1" dirty="0" smtClean="0">
                <a:latin typeface="宋体" panose="02010600030101010101" pitchFamily="2" charset="-122"/>
              </a:rPr>
              <a:t>   2</a:t>
            </a:r>
            <a:r>
              <a:rPr lang="zh-CN" altLang="en-US" b="1" dirty="0" smtClean="0">
                <a:latin typeface="宋体" panose="02010600030101010101" pitchFamily="2" charset="-122"/>
              </a:rPr>
              <a:t>．</a:t>
            </a:r>
            <a:r>
              <a:rPr lang="zh-CN" altLang="en-US" b="1" dirty="0">
                <a:latin typeface="宋体" panose="02010600030101010101" pitchFamily="2" charset="-122"/>
              </a:rPr>
              <a:t>系统提交的材料照片</a:t>
            </a:r>
            <a:r>
              <a:rPr lang="zh-CN" altLang="en-US" b="1" dirty="0" smtClean="0">
                <a:latin typeface="宋体" panose="02010600030101010101" pitchFamily="2" charset="-122"/>
              </a:rPr>
              <a:t>必须：（</a:t>
            </a:r>
            <a:r>
              <a:rPr lang="en-US" altLang="zh-CN" b="1" dirty="0"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</a:rPr>
              <a:t>）相关</a:t>
            </a:r>
            <a:r>
              <a:rPr lang="zh-CN" altLang="en-US" b="1" dirty="0" smtClean="0">
                <a:latin typeface="宋体" panose="02010600030101010101" pitchFamily="2" charset="-122"/>
              </a:rPr>
              <a:t>照片替换次数有限，</a:t>
            </a:r>
            <a:r>
              <a:rPr lang="zh-CN" altLang="en-US" b="1" dirty="0">
                <a:latin typeface="宋体" panose="02010600030101010101" pitchFamily="2" charset="-122"/>
              </a:rPr>
              <a:t>请谨慎上传。（</a:t>
            </a:r>
            <a:r>
              <a:rPr lang="en-US" altLang="zh-CN" b="1" dirty="0"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</a:rPr>
              <a:t>）图片文件大小：</a:t>
            </a:r>
            <a:r>
              <a:rPr lang="en-US" altLang="zh-CN" b="1" dirty="0">
                <a:latin typeface="宋体" panose="02010600030101010101" pitchFamily="2" charset="-122"/>
              </a:rPr>
              <a:t>1M</a:t>
            </a:r>
            <a:r>
              <a:rPr lang="zh-CN" altLang="en-US" b="1" dirty="0">
                <a:latin typeface="宋体" panose="02010600030101010101" pitchFamily="2" charset="-122"/>
              </a:rPr>
              <a:t>左右；（</a:t>
            </a:r>
            <a:r>
              <a:rPr lang="en-US" altLang="zh-CN" b="1" dirty="0"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</a:rPr>
              <a:t>）拍摄角度：必须自上而下正面、平行、近距离拍照，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类似复印</a:t>
            </a:r>
            <a:r>
              <a:rPr lang="zh-CN" altLang="en-US" b="1" dirty="0">
                <a:latin typeface="宋体" panose="02010600030101010101" pitchFamily="2" charset="-122"/>
              </a:rPr>
              <a:t>一样，请勿斜拍；（</a:t>
            </a:r>
            <a:r>
              <a:rPr lang="en-US" altLang="zh-CN" b="1" dirty="0">
                <a:latin typeface="宋体" panose="02010600030101010101" pitchFamily="2" charset="-122"/>
              </a:rPr>
              <a:t>4</a:t>
            </a:r>
            <a:r>
              <a:rPr lang="zh-CN" altLang="en-US" b="1" dirty="0">
                <a:latin typeface="宋体" panose="02010600030101010101" pitchFamily="2" charset="-122"/>
              </a:rPr>
              <a:t>）拍摄质量：照片必须清晰，相关材料的时间、印章、人员信息应完整清楚。（</a:t>
            </a:r>
            <a:r>
              <a:rPr lang="en-US" altLang="zh-CN" b="1" dirty="0">
                <a:latin typeface="宋体" panose="02010600030101010101" pitchFamily="2" charset="-122"/>
              </a:rPr>
              <a:t>5</a:t>
            </a:r>
            <a:r>
              <a:rPr lang="zh-CN" altLang="en-US" b="1" dirty="0">
                <a:latin typeface="宋体" panose="02010600030101010101" pitchFamily="2" charset="-122"/>
              </a:rPr>
              <a:t>）相关证件或复印件上要有公章、姓名等个人基本信息，否则无效。（</a:t>
            </a:r>
            <a:r>
              <a:rPr lang="en-US" altLang="zh-CN" b="1" dirty="0">
                <a:latin typeface="宋体" panose="02010600030101010101" pitchFamily="2" charset="-122"/>
              </a:rPr>
              <a:t>6</a:t>
            </a:r>
            <a:r>
              <a:rPr lang="zh-CN" altLang="en-US" b="1" dirty="0">
                <a:latin typeface="宋体" panose="02010600030101010101" pitchFamily="2" charset="-122"/>
              </a:rPr>
              <a:t>）所提供的证明必须与选项相符，否则按照无效处理。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en-US" altLang="zh-CN" b="1" dirty="0" smtClean="0">
                <a:latin typeface="宋体" panose="02010600030101010101" pitchFamily="2" charset="-122"/>
              </a:rPr>
              <a:t>   </a:t>
            </a:r>
            <a:endParaRPr lang="en-US" altLang="zh-CN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en-US" altLang="zh-CN" b="1" dirty="0" smtClean="0">
                <a:latin typeface="宋体" panose="02010600030101010101" pitchFamily="2" charset="-122"/>
              </a:rPr>
              <a:t>   3</a:t>
            </a:r>
            <a:r>
              <a:rPr lang="zh-CN" altLang="en-US" b="1" dirty="0" smtClean="0">
                <a:latin typeface="宋体" panose="02010600030101010101" pitchFamily="2" charset="-122"/>
              </a:rPr>
              <a:t>．</a:t>
            </a:r>
            <a:r>
              <a:rPr lang="zh-CN" altLang="en-US" b="1" dirty="0">
                <a:latin typeface="宋体" panose="02010600030101010101" pitchFamily="2" charset="-122"/>
              </a:rPr>
              <a:t>所有工作严格按照通知时间节点进行</a:t>
            </a:r>
            <a:r>
              <a:rPr lang="zh-CN" altLang="en-US" b="1" dirty="0" smtClean="0">
                <a:latin typeface="宋体" panose="02010600030101010101" pitchFamily="2" charset="-122"/>
              </a:rPr>
              <a:t>，否则</a:t>
            </a:r>
            <a:r>
              <a:rPr lang="zh-CN" altLang="en-US" b="1" dirty="0">
                <a:latin typeface="宋体" panose="02010600030101010101" pitchFamily="2" charset="-122"/>
              </a:rPr>
              <a:t>一旦逾期</a:t>
            </a:r>
            <a:r>
              <a:rPr lang="zh-CN" altLang="en-US" b="1" dirty="0" smtClean="0">
                <a:latin typeface="宋体" panose="02010600030101010101" pitchFamily="2" charset="-122"/>
              </a:rPr>
              <a:t>，造成</a:t>
            </a:r>
            <a:r>
              <a:rPr lang="zh-CN" altLang="en-US" b="1" dirty="0">
                <a:latin typeface="宋体" panose="02010600030101010101" pitchFamily="2" charset="-122"/>
              </a:rPr>
              <a:t>无法认定，后果自负。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图示 1"/>
          <p:cNvGraphicFramePr/>
          <p:nvPr/>
        </p:nvGraphicFramePr>
        <p:xfrm>
          <a:off x="1524000" y="771550"/>
          <a:ext cx="6000328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533400" y="895350"/>
            <a:ext cx="2814320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第一步：注册登录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下载“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闽政通</a:t>
            </a:r>
            <a:r>
              <a: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en-US" altLang="zh-CN" sz="16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APP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，使用学生本人身份信息进行注册登录。</a:t>
            </a:r>
            <a:endParaRPr lang="en-US" altLang="zh-CN" sz="1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登录</a:t>
            </a:r>
            <a:r>
              <a:rPr lang="en-US" altLang="zh-CN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APP</a:t>
            </a:r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后搜索</a:t>
            </a:r>
            <a:r>
              <a:rPr lang="en-US" altLang="zh-CN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福建助学</a:t>
            </a:r>
            <a:r>
              <a:rPr lang="en-US" altLang="zh-CN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页面。</a:t>
            </a:r>
            <a:endParaRPr lang="zh-CN" altLang="en-US" sz="1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0"/>
            <a:ext cx="2360295" cy="51117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340" y="25400"/>
            <a:ext cx="2376805" cy="514794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33400" y="1123950"/>
            <a:ext cx="3534544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第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二步：填报申请</a:t>
            </a:r>
            <a:b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点击“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家庭经济情况信息采集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”模块，进入填报申请流程。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01210" y="51435"/>
            <a:ext cx="2376805" cy="50927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94" name="组合 3"/>
          <p:cNvGrpSpPr/>
          <p:nvPr/>
        </p:nvGrpSpPr>
        <p:grpSpPr bwMode="auto">
          <a:xfrm>
            <a:off x="395536" y="448731"/>
            <a:ext cx="1511301" cy="1511302"/>
            <a:chOff x="1835696" y="1419621"/>
            <a:chExt cx="1512169" cy="1512170"/>
          </a:xfrm>
        </p:grpSpPr>
        <p:sp>
          <p:nvSpPr>
            <p:cNvPr id="5" name="矩形 4"/>
            <p:cNvSpPr/>
            <p:nvPr/>
          </p:nvSpPr>
          <p:spPr>
            <a:xfrm>
              <a:off x="1835697" y="1419621"/>
              <a:ext cx="1512168" cy="144546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3023828" y="1599113"/>
              <a:ext cx="503527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5400000">
              <a:off x="1154268" y="2104227"/>
              <a:ext cx="1512168" cy="142957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835696" y="2787245"/>
              <a:ext cx="1512168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3023828" y="2607755"/>
              <a:ext cx="503526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8195" name="TextBox 10"/>
          <p:cNvSpPr txBox="1">
            <a:spLocks noChangeArrowheads="1"/>
          </p:cNvSpPr>
          <p:nvPr/>
        </p:nvSpPr>
        <p:spPr bwMode="auto">
          <a:xfrm>
            <a:off x="1906836" y="1275606"/>
            <a:ext cx="676961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敲黑板了，</a:t>
            </a:r>
            <a:endParaRPr lang="en-US" altLang="zh-CN" sz="3200" b="1" dirty="0" smtClean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    认真点！</a:t>
            </a:r>
            <a:endParaRPr lang="en-US" altLang="zh-CN" sz="3200" b="1" dirty="0" smtClean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        下面进入核心内容，</a:t>
            </a:r>
            <a:endParaRPr lang="en-US" altLang="zh-CN" sz="3200" b="1" dirty="0" smtClean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          记住：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诚信</a:t>
            </a: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！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负责任</a:t>
            </a: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！</a:t>
            </a:r>
            <a:endParaRPr lang="en-US" altLang="zh-CN" sz="3200" b="1" dirty="0" smtClean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4" y="634468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33400" y="928676"/>
            <a:ext cx="3246512" cy="147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第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三步：填写信息，上传材料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进入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大学生资料卡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”逐项填报申请信息。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1"/>
          <a:stretch>
            <a:fillRect/>
          </a:stretch>
        </p:blipFill>
        <p:spPr>
          <a:xfrm>
            <a:off x="4572032" y="928676"/>
            <a:ext cx="216810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commondata" val="eyJoZGlkIjoiYjRmYTY3NDFmYTY1MzgwODkzODA4MDllMmQ1YmYwYm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7166</Words>
  <Application>WPS 演示</Application>
  <PresentationFormat>全屏显示(16:9)</PresentationFormat>
  <Paragraphs>273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Arial</vt:lpstr>
      <vt:lpstr>宋体</vt:lpstr>
      <vt:lpstr>Wingdings</vt:lpstr>
      <vt:lpstr>Verdana</vt:lpstr>
      <vt:lpstr>微软雅黑</vt:lpstr>
      <vt:lpstr>黑体</vt:lpstr>
      <vt:lpstr>华文新魏</vt:lpstr>
      <vt:lpstr>仿宋</vt:lpstr>
      <vt:lpstr>Arial Unicode MS</vt:lpstr>
      <vt:lpstr>Calibri</vt:lpstr>
      <vt:lpstr>Office 主题​​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outsider</cp:lastModifiedBy>
  <cp:revision>743</cp:revision>
  <dcterms:created xsi:type="dcterms:W3CDTF">2015-04-23T06:49:00Z</dcterms:created>
  <dcterms:modified xsi:type="dcterms:W3CDTF">2024-09-24T08:06:43Z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711E66139BAF46948EBE57FB42846219_12</vt:lpwstr>
  </property>
</Properties>
</file>